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Video-4-Full-Journey-trim5">
            <a:hlinkClick r:id="" action="ppaction://media"/>
            <a:extLst>
              <a:ext uri="{FF2B5EF4-FFF2-40B4-BE49-F238E27FC236}">
                <a16:creationId xmlns:a16="http://schemas.microsoft.com/office/drawing/2014/main" id="{BFEBE912-2561-A1D3-C560-36B866081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0" y="-762000"/>
            <a:ext cx="228600" cy="228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705856" y="731520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05856" y="1014984"/>
            <a:ext cx="777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600" b="1" i="0">
                <a:solidFill>
                  <a:srgbClr val="FFFFFF"/>
                </a:solidFill>
                <a:latin typeface="Georgia"/>
              </a:rPr>
              <a:t>The full journey</a:t>
            </a:r>
          </a:p>
        </p:txBody>
      </p:sp>
      <p:sp>
        <p:nvSpPr>
          <p:cNvPr id="5" name="Rectangle 4"/>
          <p:cNvSpPr/>
          <p:nvPr/>
        </p:nvSpPr>
        <p:spPr>
          <a:xfrm>
            <a:off x="5550408" y="3154680"/>
            <a:ext cx="1097280" cy="4114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97280" y="3474720"/>
            <a:ext cx="9966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0" i="0">
                <a:solidFill>
                  <a:srgbClr val="C9D6E2"/>
                </a:solidFill>
                <a:latin typeface="Calibri"/>
              </a:rPr>
              <a:t>From one gift to one student, and everything the Foundation carries in between.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526280"/>
            <a:ext cx="99669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8FA5B8"/>
                </a:solidFill>
                <a:latin typeface="Calibri"/>
              </a:rPr>
              <a:t>It starts with someone who already cares about your school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295247" y="507492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24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95247" y="5074920"/>
            <a:ext cx="17373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C9D6E2"/>
                </a:solidFill>
                <a:latin typeface="Calibri"/>
              </a:rPr>
              <a:t>Parents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61207" y="507492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24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61207" y="5074920"/>
            <a:ext cx="17373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C9D6E2"/>
                </a:solidFill>
                <a:latin typeface="Calibri"/>
              </a:rPr>
              <a:t>Teachers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27167" y="507492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24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227167" y="5074920"/>
            <a:ext cx="17373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C9D6E2"/>
                </a:solidFill>
                <a:latin typeface="Calibri"/>
              </a:rPr>
              <a:t>Staff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93127" y="507492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24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193127" y="5074920"/>
            <a:ext cx="17373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C9D6E2"/>
                </a:solidFill>
                <a:latin typeface="Calibri"/>
              </a:rPr>
              <a:t>Alumni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59087" y="507492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2447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159087" y="5074920"/>
            <a:ext cx="173736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C9D6E2"/>
                </a:solidFill>
                <a:latin typeface="Calibri"/>
              </a:rPr>
              <a:t>Neighbors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85DFE3-B903-C189-D665-46ED00835D2E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BE8050-AC38-7ACF-23DA-F61DC8D95F5B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23B127-538D-FDA2-2407-82C714A94F96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5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A gift begins with your community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They sign up in minutes, choose an amount, and choose the school community to support.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2066544"/>
            <a:ext cx="155448" cy="15544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60120" y="1975104"/>
            <a:ext cx="3611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Sign up in minutes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2377440"/>
            <a:ext cx="36118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2303C"/>
                </a:solidFill>
                <a:latin typeface="Calibri"/>
              </a:rPr>
              <a:t>Online, once. Nothing to mail, nothing to track.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3090672"/>
            <a:ext cx="155448" cy="15544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2999232"/>
            <a:ext cx="3611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Choose an amount up to $1,700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401568"/>
            <a:ext cx="36118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2303C"/>
                </a:solidFill>
                <a:latin typeface="Calibri"/>
              </a:rPr>
              <a:t>The annual cap on the federal credit.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4114800"/>
            <a:ext cx="155448" cy="15544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60120" y="4023360"/>
            <a:ext cx="3611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Choose the school community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4425696"/>
            <a:ext cx="36118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2303C"/>
                </a:solidFill>
                <a:latin typeface="Calibri"/>
              </a:rPr>
              <a:t>The Foundation makes every award under its own criteria.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5440680"/>
            <a:ext cx="4069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1B3A5C"/>
                </a:solidFill>
                <a:latin typeface="Calibri"/>
              </a:rPr>
              <a:t>Two ways to give: one-time or recurring, or right through payroll.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90488" y="1709928"/>
            <a:ext cx="5038344" cy="4308483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signup-don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783080"/>
            <a:ext cx="4892040" cy="416217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897879" y="6064131"/>
            <a:ext cx="5623559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0" i="0">
                <a:solidFill>
                  <a:srgbClr val="5A6B7A"/>
                </a:solidFill>
                <a:latin typeface="Calibri"/>
              </a:rPr>
              <a:t>The donor sign-up screen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37B25B-D8F8-B363-EF3E-EE4882A3E457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FF2B54-BC73-4892-9593-DC34EA3D371E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1DA7A6-E1AA-5017-C267-C0BF0DEE195E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47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Through payroll, take-home pay stays the same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Each payday, two small things happen at once, and they offset.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57400"/>
            <a:ext cx="320040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32004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2F6B49"/>
                </a:solidFill>
                <a:latin typeface="Georgia"/>
              </a:rPr>
              <a:t>− $65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291840"/>
            <a:ext cx="283464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less federal tax withheld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3320" y="2606040"/>
            <a:ext cx="836676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400" b="1" i="0">
                <a:solidFill>
                  <a:srgbClr val="8FA5B8"/>
                </a:solidFill>
                <a:latin typeface="Calibri"/>
              </a:rPr>
              <a:t>+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94276" y="2057400"/>
            <a:ext cx="320040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494276" y="2331720"/>
            <a:ext cx="32004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2E6DA4"/>
                </a:solidFill>
                <a:latin typeface="Georgia"/>
              </a:rPr>
              <a:t>$65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7156" y="3291840"/>
            <a:ext cx="283464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to your scholarship gift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48955" y="2606040"/>
            <a:ext cx="836676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400" b="1" i="0">
                <a:solidFill>
                  <a:srgbClr val="8FA5B8"/>
                </a:solidFill>
                <a:latin typeface="Calibri"/>
              </a:rPr>
              <a:t>=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39912" y="2057400"/>
            <a:ext cx="320040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439912" y="2331720"/>
            <a:ext cx="32004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1B3A5C"/>
                </a:solidFill>
                <a:latin typeface="Georgia"/>
              </a:rPr>
              <a:t>$0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22792" y="3291840"/>
            <a:ext cx="283464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change to take-home pay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4434840"/>
            <a:ext cx="10634472" cy="96012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51560" y="457200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1" i="0">
                <a:solidFill>
                  <a:srgbClr val="E8A33D"/>
                </a:solidFill>
                <a:latin typeface="Calibri"/>
              </a:rPr>
              <a:t>You adjust your own Form W-4. </a:t>
            </a:r>
            <a:r>
              <a:rPr sz="1350" b="0" i="0">
                <a:solidFill>
                  <a:srgbClr val="DCE6EF"/>
                </a:solidFill>
                <a:latin typeface="Calibri"/>
              </a:rPr>
              <a:t>Neither the Foundation nor your employer changes it for you, and you can change it back at any time.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943600"/>
            <a:ext cx="11091672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Illustrative: $1,700 ÷ 26 paychecks ≈ $65. The withholding drop and the gift offset, so net pay does not change.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B2CE57-ABF0-B992-A220-1409A1513316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D08C82-A5B0-1F5B-35E2-6F460DB7C9F2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E9B507-6D9B-6B85-F3C6-9E02EB142931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0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Every gift is received, recorded, and protected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Foundation handles all of the federal compliance, so the school does not have to.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5943600" cy="3611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0" y="2194560"/>
            <a:ext cx="731520" cy="731520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shiel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2359152"/>
            <a:ext cx="402336" cy="4023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4519" y="2286000"/>
            <a:ext cx="44805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 i="0">
                <a:solidFill>
                  <a:srgbClr val="1B3A5C"/>
                </a:solidFill>
                <a:latin typeface="Georgia"/>
              </a:rPr>
              <a:t>A dedicated scholarship account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3264408"/>
            <a:ext cx="128016" cy="12801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88720" y="3200400"/>
            <a:ext cx="5120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Every gift lands in a segregated scholarship account.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3831336"/>
            <a:ext cx="128016" cy="12801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188720" y="3767328"/>
            <a:ext cx="5120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The Foundation issues an official receipt and donor record.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4398264"/>
            <a:ext cx="128016" cy="12801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88720" y="4334256"/>
            <a:ext cx="5120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Personal information is safeguarded throughout.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965192"/>
            <a:ext cx="128016" cy="128016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88720" y="4901184"/>
            <a:ext cx="5120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All federal reporting and compliance is handled for you.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720840" y="1874519"/>
            <a:ext cx="4919472" cy="3611880"/>
          </a:xfrm>
          <a:prstGeom prst="roundRect">
            <a:avLst>
              <a:gd name="adj" fmla="val 6000"/>
            </a:avLst>
          </a:prstGeom>
          <a:solidFill>
            <a:srgbClr val="E9F1F8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949440" y="2148840"/>
            <a:ext cx="44805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Georgia"/>
              </a:rPr>
              <a:t>At least 90% becomes scholarships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9440" y="2697480"/>
            <a:ext cx="44805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250" b="0" i="0">
                <a:solidFill>
                  <a:srgbClr val="5A6B7A"/>
                </a:solidFill>
                <a:latin typeface="Calibri"/>
              </a:rPr>
              <a:t>By law, every step of the way.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40880" y="3291840"/>
            <a:ext cx="4279392" cy="640080"/>
          </a:xfrm>
          <a:prstGeom prst="rect">
            <a:avLst/>
          </a:prstGeom>
          <a:solidFill>
            <a:srgbClr val="D9E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040880" y="3291840"/>
            <a:ext cx="3851452" cy="640080"/>
          </a:xfrm>
          <a:prstGeom prst="rect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040880" y="3291840"/>
            <a:ext cx="3851452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90% scholarships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92332" y="3291840"/>
            <a:ext cx="427939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1" i="0">
                <a:solidFill>
                  <a:srgbClr val="5A6B7A"/>
                </a:solidFill>
                <a:latin typeface="Calibri"/>
              </a:rPr>
              <a:t>10%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40880" y="4160520"/>
            <a:ext cx="4279392" cy="10972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Administrative costs are capped at 10% by federal rule, so the vast majority of every dollar reaches students.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E231B6-56E1-AB70-0038-35BA788A1997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7A68F6-65D6-67BB-F0EC-EF2459E55C79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AFF7F6-4949-574A-000B-AFE0155B839B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47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Families apply. The Foundation awards.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Every scholarship is awarded under the Foundation's own federal criteria, never donor-directed.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5486400" cy="3611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0" y="2194560"/>
            <a:ext cx="731520" cy="73152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2359152"/>
            <a:ext cx="402336" cy="4023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4519" y="2331720"/>
            <a:ext cx="4023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 i="0">
                <a:solidFill>
                  <a:srgbClr val="1B3A5C"/>
                </a:solidFill>
                <a:latin typeface="Georgia"/>
              </a:rPr>
              <a:t>Eligibility, verified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154680"/>
            <a:ext cx="365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F6B49"/>
                </a:solidFill>
                <a:latin typeface="Calibri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3154680"/>
            <a:ext cx="452628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Households with income up to 300% of area median (per federal limits).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867912"/>
            <a:ext cx="365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F6B49"/>
                </a:solidFill>
                <a:latin typeface="Calibri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867912"/>
            <a:ext cx="452628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Students eligible to attend a public school in the state.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581144"/>
            <a:ext cx="365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2F6B49"/>
                </a:solidFill>
                <a:latin typeface="Calibr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4581144"/>
            <a:ext cx="452628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22303C"/>
                </a:solidFill>
                <a:latin typeface="Calibri"/>
              </a:rPr>
              <a:t>Verified once, then renewable in following years.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5352" y="1874519"/>
            <a:ext cx="5394960" cy="361188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6355080" y="1984248"/>
            <a:ext cx="5175504" cy="3392424"/>
          </a:xfrm>
          <a:prstGeom prst="roundRect">
            <a:avLst>
              <a:gd name="adj" fmla="val 4000"/>
            </a:avLst>
          </a:prstGeom>
          <a:noFill/>
          <a:ln w="1143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8641080" y="2240280"/>
            <a:ext cx="731520" cy="731520"/>
          </a:xfrm>
          <a:prstGeom prst="ellipse">
            <a:avLst/>
          </a:prstGeom>
          <a:solidFill>
            <a:srgbClr val="132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72" y="2404872"/>
            <a:ext cx="402336" cy="40233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92240" y="3154680"/>
            <a:ext cx="490118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1" i="0">
                <a:solidFill>
                  <a:srgbClr val="E8A33D"/>
                </a:solidFill>
                <a:latin typeface="Georgia"/>
              </a:rPr>
              <a:t>Awarded by the Foundation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703320"/>
            <a:ext cx="4626864" cy="1554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Calibri"/>
              </a:rPr>
              <a:t>Donors express a preference for a school community. </a:t>
            </a:r>
            <a:r>
              <a:rPr sz="1350" b="0" i="0">
                <a:solidFill>
                  <a:srgbClr val="DCE6EF"/>
                </a:solidFill>
                <a:latin typeface="Calibri"/>
              </a:rPr>
              <a:t>Awards are made on independent federal criteria, never directed to a particular student. Priority goes to renewing students and their siblings.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A880A6-5A8D-B9D8-06BF-7DA5FFD5CA3F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6A0099-4118-082F-9C89-27740413E246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5455E0-317C-823A-1DA8-A5DE069AD842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26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And the funds reach your students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Every school type benefits, following the federal definition of qualified expenses.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5440680" cy="3611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48640" y="1874519"/>
            <a:ext cx="5440680" cy="109728"/>
          </a:xfrm>
          <a:prstGeom prst="rect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2679192" y="2286000"/>
            <a:ext cx="777240" cy="77724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build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071" y="2460879"/>
            <a:ext cx="427482" cy="4274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7240" y="3291840"/>
            <a:ext cx="4983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1B3A5C"/>
                </a:solidFill>
                <a:latin typeface="Calibri"/>
              </a:rPr>
              <a:t>Private &amp; religious schools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840480"/>
            <a:ext cx="470916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Tuition and fees, paid directly to the school, designed to cover up to the full cost depending on funds raised.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99632" y="1874519"/>
            <a:ext cx="5440680" cy="36118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199632" y="1874519"/>
            <a:ext cx="5440680" cy="109728"/>
          </a:xfrm>
          <a:prstGeom prst="rect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8330183" y="2286000"/>
            <a:ext cx="777240" cy="777240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gradc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063" y="2460879"/>
            <a:ext cx="427482" cy="4274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28232" y="3291840"/>
            <a:ext cx="4983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1" i="0">
                <a:solidFill>
                  <a:srgbClr val="1B3A5C"/>
                </a:solidFill>
                <a:latin typeface="Calibri"/>
              </a:rPr>
              <a:t>Public &amp; charter students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5392" y="3840480"/>
            <a:ext cx="4709160" cy="1371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Tutoring, technology, books, transportation, and more, for the costs that help students learn.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1AC047-717E-4A25-9557-8976C5F86973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AEF7E8-A1EE-C282-81A3-EC5B863E7087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4ABFD7-062A-1DD1-4B1E-8BB6F8CCB186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26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At tax time, the loop closes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gift can be offset by the federal tax credit.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11091672" cy="269748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2606040"/>
            <a:ext cx="369722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5200" b="1" i="0">
                <a:solidFill>
                  <a:srgbClr val="E8A33D"/>
                </a:solidFill>
                <a:latin typeface="Georgia"/>
              </a:rPr>
              <a:t>− $1,700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703320"/>
            <a:ext cx="369722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the gift to scholarships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2984" y="2697480"/>
            <a:ext cx="36576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400" b="1" i="0">
                <a:solidFill>
                  <a:srgbClr val="8FA5B8"/>
                </a:solidFill>
                <a:latin typeface="Calibri"/>
              </a:rPr>
              <a:t>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45864" y="2606040"/>
            <a:ext cx="369722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5200" b="1" i="0">
                <a:solidFill>
                  <a:srgbClr val="9ED3B3"/>
                </a:solidFill>
                <a:latin typeface="Georgia"/>
              </a:rPr>
              <a:t>$1,700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5864" y="3703320"/>
            <a:ext cx="369722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less in federal taxes owed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0208" y="2697480"/>
            <a:ext cx="36576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400" b="1" i="0">
                <a:solidFill>
                  <a:srgbClr val="8FA5B8"/>
                </a:solidFill>
                <a:latin typeface="Calibri"/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43088" y="2606040"/>
            <a:ext cx="369722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5200" b="1" i="0">
                <a:solidFill>
                  <a:srgbClr val="FFFFFF"/>
                </a:solidFill>
                <a:latin typeface="Georgia"/>
              </a:rPr>
              <a:t>$0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43088" y="3703320"/>
            <a:ext cx="369722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net cost to the donor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983480"/>
            <a:ext cx="1109167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No net cost, every single year you take part.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943600"/>
            <a:ext cx="11091672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Credit is nonrefundable; you need at least $1,700 in federal tax liability to use it fully in one year; unused amounts carry forward up to five years.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052BC2-7ECF-8BE6-19FB-C1CD8C8B2A62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0A38B4-08E3-0559-258E-A304C4B125B1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464943-E940-A257-4A43-2D1AFFAB3083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26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One simple loop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community gives, your students benefit, and the Foundation carries everything in between.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148840"/>
            <a:ext cx="17830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56132" y="2468880"/>
            <a:ext cx="768096" cy="768096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peop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953" y="2641701"/>
            <a:ext cx="422452" cy="4224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342900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Community</a:t>
            </a:r>
          </a:p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gives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352294" y="3063240"/>
            <a:ext cx="502920" cy="457200"/>
          </a:xfrm>
          <a:prstGeom prst="rightArrow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875788" y="2148840"/>
            <a:ext cx="17830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3383280" y="2468880"/>
            <a:ext cx="768096" cy="768096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101" y="2641701"/>
            <a:ext cx="422452" cy="4224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67228" y="342900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Foundation</a:t>
            </a:r>
          </a:p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receives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679442" y="3063240"/>
            <a:ext cx="502920" cy="457200"/>
          </a:xfrm>
          <a:prstGeom prst="rightArrow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202936" y="2148840"/>
            <a:ext cx="17830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5710427" y="2468880"/>
            <a:ext cx="768096" cy="768096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sear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3249" y="2641701"/>
            <a:ext cx="422452" cy="42245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94375" y="342900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Families</a:t>
            </a:r>
          </a:p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apply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006590" y="3063240"/>
            <a:ext cx="502920" cy="457200"/>
          </a:xfrm>
          <a:prstGeom prst="rightArrow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7530083" y="2148840"/>
            <a:ext cx="17830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8037575" y="2468880"/>
            <a:ext cx="768096" cy="768096"/>
          </a:xfrm>
          <a:prstGeom prst="ellipse">
            <a:avLst/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fi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0397" y="2641701"/>
            <a:ext cx="422452" cy="42245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621523" y="342900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Awards</a:t>
            </a:r>
          </a:p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made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33738" y="3063240"/>
            <a:ext cx="502920" cy="457200"/>
          </a:xfrm>
          <a:prstGeom prst="rightArrow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9857232" y="2148840"/>
            <a:ext cx="17830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10364724" y="2468880"/>
            <a:ext cx="768096" cy="768096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gradc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7545" y="2641701"/>
            <a:ext cx="422452" cy="42245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948672" y="342900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Students</a:t>
            </a:r>
          </a:p>
          <a:p>
            <a:pPr algn="ctr">
              <a:spcAft>
                <a:spcPts val="0"/>
              </a:spcAft>
            </a:pPr>
            <a:r>
              <a:rPr sz="1300" b="1" i="0">
                <a:solidFill>
                  <a:srgbClr val="1B3A5C"/>
                </a:solidFill>
                <a:latin typeface="Calibri"/>
              </a:rPr>
              <a:t>benefit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4892040"/>
            <a:ext cx="11091672" cy="868680"/>
          </a:xfrm>
          <a:prstGeom prst="roundRect">
            <a:avLst>
              <a:gd name="adj" fmla="val 6000"/>
            </a:avLst>
          </a:prstGeom>
          <a:solidFill>
            <a:srgbClr val="EDF3EE"/>
          </a:solidFill>
          <a:ln w="9525">
            <a:solidFill>
              <a:srgbClr val="CBDD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48640" y="4892040"/>
            <a:ext cx="11091672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sz="1500" b="1" i="0">
                <a:solidFill>
                  <a:srgbClr val="2F6B49"/>
                </a:solidFill>
                <a:latin typeface="Calibri"/>
              </a:rPr>
              <a:t>At least 90% becomes scholarships, </a:t>
            </a:r>
            <a:r>
              <a:rPr sz="1500" b="0" i="0">
                <a:solidFill>
                  <a:srgbClr val="22303C"/>
                </a:solidFill>
                <a:latin typeface="Calibri"/>
              </a:rPr>
              <a:t>the whole way through.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1ACE9D-661A-D27D-DAF3-38E07A55388F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C676824-A8ED-E2A2-5167-16B1244DE88B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05963E-AF99-12C7-FCD7-5DDAA536D00C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83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05856" y="822960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05856" y="1106424"/>
            <a:ext cx="777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194560"/>
            <a:ext cx="996696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Georgia"/>
              </a:rPr>
              <a:t>The community gives.
Your students benefit.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977639"/>
            <a:ext cx="9966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0" i="0">
                <a:solidFill>
                  <a:srgbClr val="C9D6E2"/>
                </a:solidFill>
                <a:latin typeface="Calibri"/>
              </a:rPr>
              <a:t>Want the numbers for your own community? Try the calculator, or reach out anytime.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4709160"/>
            <a:ext cx="99669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1" i="0">
                <a:solidFill>
                  <a:srgbClr val="E8A33D"/>
                </a:solidFill>
                <a:latin typeface="Calibri"/>
              </a:rPr>
              <a:t>k12scholarshipfoundation.org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715000"/>
            <a:ext cx="996696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8FA5B8"/>
                </a:solidFill>
                <a:latin typeface="Calibri"/>
              </a:rPr>
              <a:t>Federal tax credit available beginning January 1, 2027 in participating states, for donors with sufficient federal tax liability. The Foundation's SGO qualification is pending. This video is a simplified overview, not tax advice: please review your situation with your accountant or tax professional. Sources: irs.gov · ed.gov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9852EB-9DB0-C715-05E3-3901FD5BA22B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851094-F096-BA5F-F10D-CB1DC05B89A6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F9AD23-892D-401C-FE41-2035671602F5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82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759</Words>
  <Application>Microsoft Office PowerPoint</Application>
  <PresentationFormat>Widescreen</PresentationFormat>
  <Paragraphs>99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Georgia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Joe Darragh</cp:lastModifiedBy>
  <cp:revision>2</cp:revision>
  <dcterms:created xsi:type="dcterms:W3CDTF">2013-01-27T09:14:16Z</dcterms:created>
  <dcterms:modified xsi:type="dcterms:W3CDTF">2026-06-21T21:49:01Z</dcterms:modified>
  <cp:category/>
</cp:coreProperties>
</file>