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2" d="100"/>
          <a:sy n="102" d="100"/>
        </p:scale>
        <p:origin x="14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levenLabs_2026-06-15T14_39_26_Adela - Neutral, British and Polished_pvc_sp100_s50_sb75_se0_b_m2">
            <a:hlinkClick r:id="" action="ppaction://media"/>
            <a:extLst>
              <a:ext uri="{FF2B5EF4-FFF2-40B4-BE49-F238E27FC236}">
                <a16:creationId xmlns:a16="http://schemas.microsoft.com/office/drawing/2014/main" id="{2E48E390-71EF-04DE-BFF9-91405A0751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62000" y="-762000"/>
            <a:ext cx="228600" cy="2286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5705856" y="777240"/>
            <a:ext cx="777240" cy="777240"/>
          </a:xfrm>
          <a:prstGeom prst="roundRect">
            <a:avLst>
              <a:gd name="adj" fmla="val 5000"/>
            </a:avLst>
          </a:prstGeom>
          <a:solidFill>
            <a:srgbClr val="13265C"/>
          </a:solidFill>
          <a:ln w="25400">
            <a:solidFill>
              <a:srgbClr val="E8A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705856" y="1060704"/>
            <a:ext cx="7772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1" i="0">
                <a:solidFill>
                  <a:srgbClr val="E8A33D"/>
                </a:solidFill>
                <a:latin typeface="Georgia"/>
              </a:rPr>
              <a:t>K-12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2148840"/>
            <a:ext cx="996696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600" b="1" i="0">
                <a:solidFill>
                  <a:srgbClr val="FFFFFF"/>
                </a:solidFill>
                <a:latin typeface="Georgia"/>
              </a:rPr>
              <a:t>The payroll option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5550408" y="3200400"/>
            <a:ext cx="1097280" cy="41148"/>
          </a:xfrm>
          <a:prstGeom prst="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097280" y="3520440"/>
            <a:ext cx="996696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800" b="0" i="0">
                <a:solidFill>
                  <a:srgbClr val="C9D6E2"/>
                </a:solidFill>
                <a:latin typeface="Calibri"/>
              </a:rPr>
              <a:t>Give through your paycheck. Your take-home pay stays the same, all year.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4343400"/>
            <a:ext cx="99669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300" b="0" i="0">
                <a:solidFill>
                  <a:srgbClr val="8FA5B8"/>
                </a:solidFill>
                <a:latin typeface="Calibri"/>
              </a:rPr>
              <a:t>For anyone who earns a paycheck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7A5BD1F-0700-14A3-4BB1-7E692450D1A4}"/>
              </a:ext>
            </a:extLst>
          </p:cNvPr>
          <p:cNvSpPr/>
          <p:nvPr/>
        </p:nvSpPr>
        <p:spPr>
          <a:xfrm>
            <a:off x="0" y="6451600"/>
            <a:ext cx="12192000" cy="406400"/>
          </a:xfrm>
          <a:prstGeom prst="rect">
            <a:avLst/>
          </a:prstGeom>
          <a:solidFill>
            <a:srgbClr val="16365C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7F687C7-2F04-3422-A7BB-54C4B6D8EA74}"/>
              </a:ext>
            </a:extLst>
          </p:cNvPr>
          <p:cNvSpPr/>
          <p:nvPr/>
        </p:nvSpPr>
        <p:spPr>
          <a:xfrm>
            <a:off x="0" y="6451600"/>
            <a:ext cx="12192000" cy="25400"/>
          </a:xfrm>
          <a:prstGeom prst="rect">
            <a:avLst/>
          </a:prstGeom>
          <a:solidFill>
            <a:srgbClr val="E0A92E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84FB6C-B082-A0F5-EB67-50BDC72B2F2C}"/>
              </a:ext>
            </a:extLst>
          </p:cNvPr>
          <p:cNvSpPr txBox="1"/>
          <p:nvPr/>
        </p:nvSpPr>
        <p:spPr>
          <a:xfrm>
            <a:off x="0" y="6490072"/>
            <a:ext cx="12192000" cy="200055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300">
                <a:solidFill>
                  <a:srgbClr val="FFFFFF"/>
                </a:solidFill>
                <a:latin typeface="Segoe UI" panose="020B0502040204020203" pitchFamily="34" charset="0"/>
              </a:rPr>
              <a:t>K-12 Scholarship Foundation, Inc.</a:t>
            </a:r>
          </a:p>
        </p:txBody>
      </p:sp>
    </p:spTree>
  </p:cSld>
  <p:clrMapOvr>
    <a:masterClrMapping/>
  </p:clrMapOvr>
  <p:transition advClick="0" advTm="9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11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7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1B3A5C"/>
                </a:solidFill>
                <a:latin typeface="Georgia"/>
              </a:rPr>
              <a:t>Step 1 · Sign up online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10642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About five minutes, once. Nothing to mail, nothing to track.</a:t>
            </a:r>
          </a:p>
        </p:txBody>
      </p:sp>
      <p:sp>
        <p:nvSpPr>
          <p:cNvPr id="4" name="Oval 3"/>
          <p:cNvSpPr/>
          <p:nvPr/>
        </p:nvSpPr>
        <p:spPr>
          <a:xfrm>
            <a:off x="640080" y="2112264"/>
            <a:ext cx="155448" cy="155448"/>
          </a:xfrm>
          <a:prstGeom prst="ellipse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960120" y="2020824"/>
            <a:ext cx="361188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550" b="1" i="0">
                <a:solidFill>
                  <a:srgbClr val="1B3A5C"/>
                </a:solidFill>
                <a:latin typeface="Calibri"/>
              </a:rPr>
              <a:t>Takes about 5 minutes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0120" y="2441448"/>
            <a:ext cx="361188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2303C"/>
                </a:solidFill>
                <a:latin typeface="Calibri"/>
              </a:rPr>
              <a:t>Sign up once, online. We confirm your details and generate the paperwork.</a:t>
            </a:r>
          </a:p>
        </p:txBody>
      </p:sp>
      <p:sp>
        <p:nvSpPr>
          <p:cNvPr id="7" name="Oval 6"/>
          <p:cNvSpPr/>
          <p:nvPr/>
        </p:nvSpPr>
        <p:spPr>
          <a:xfrm>
            <a:off x="640080" y="3209544"/>
            <a:ext cx="155448" cy="155448"/>
          </a:xfrm>
          <a:prstGeom prst="ellipse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60120" y="3118104"/>
            <a:ext cx="361188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550" b="1" i="0">
                <a:solidFill>
                  <a:srgbClr val="1B3A5C"/>
                </a:solidFill>
                <a:latin typeface="Calibri"/>
              </a:rPr>
              <a:t>Any amount up to $1,700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0120" y="3538728"/>
            <a:ext cx="361188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2303C"/>
                </a:solidFill>
                <a:latin typeface="Calibri"/>
              </a:rPr>
              <a:t>Give up to the annual cap on the federal credit.</a:t>
            </a:r>
          </a:p>
        </p:txBody>
      </p:sp>
      <p:sp>
        <p:nvSpPr>
          <p:cNvPr id="10" name="Oval 9"/>
          <p:cNvSpPr/>
          <p:nvPr/>
        </p:nvSpPr>
        <p:spPr>
          <a:xfrm>
            <a:off x="640080" y="4306824"/>
            <a:ext cx="155448" cy="155448"/>
          </a:xfrm>
          <a:prstGeom prst="ellipse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960120" y="4215384"/>
            <a:ext cx="361188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550" b="1" i="0">
                <a:solidFill>
                  <a:srgbClr val="1B3A5C"/>
                </a:solidFill>
                <a:latin typeface="Calibri"/>
              </a:rPr>
              <a:t>Choose the school you support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0120" y="4636008"/>
            <a:ext cx="361188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0"/>
              </a:spcAft>
            </a:pPr>
            <a:r>
              <a:rPr sz="1200" b="0" i="0">
                <a:solidFill>
                  <a:srgbClr val="22303C"/>
                </a:solidFill>
                <a:latin typeface="Calibri"/>
              </a:rPr>
              <a:t>The Foundation makes every award under its own criteria.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90488" y="1709928"/>
            <a:ext cx="5038344" cy="4308483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12700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signup-don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3640" y="1783080"/>
            <a:ext cx="4892040" cy="416217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897879" y="6064131"/>
            <a:ext cx="5623559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0" i="0">
                <a:solidFill>
                  <a:srgbClr val="5A6B7A"/>
                </a:solidFill>
                <a:latin typeface="Calibri"/>
              </a:rPr>
              <a:t>The donor sign-up screen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C207309-0775-F34C-D558-66F415A5F65E}"/>
              </a:ext>
            </a:extLst>
          </p:cNvPr>
          <p:cNvSpPr/>
          <p:nvPr/>
        </p:nvSpPr>
        <p:spPr>
          <a:xfrm>
            <a:off x="0" y="6451600"/>
            <a:ext cx="12192000" cy="406400"/>
          </a:xfrm>
          <a:prstGeom prst="rect">
            <a:avLst/>
          </a:prstGeom>
          <a:solidFill>
            <a:srgbClr val="16365C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3036C-C4CD-4924-B9A7-F4DFEC7B34D7}"/>
              </a:ext>
            </a:extLst>
          </p:cNvPr>
          <p:cNvSpPr/>
          <p:nvPr/>
        </p:nvSpPr>
        <p:spPr>
          <a:xfrm>
            <a:off x="0" y="6451600"/>
            <a:ext cx="12192000" cy="25400"/>
          </a:xfrm>
          <a:prstGeom prst="rect">
            <a:avLst/>
          </a:prstGeom>
          <a:solidFill>
            <a:srgbClr val="E0A92E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CBBF80-3C94-A53E-D71B-3A53F19AB4AE}"/>
              </a:ext>
            </a:extLst>
          </p:cNvPr>
          <p:cNvSpPr txBox="1"/>
          <p:nvPr/>
        </p:nvSpPr>
        <p:spPr>
          <a:xfrm>
            <a:off x="0" y="6490072"/>
            <a:ext cx="12192000" cy="200055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300">
                <a:solidFill>
                  <a:srgbClr val="FFFFFF"/>
                </a:solidFill>
                <a:latin typeface="Segoe UI" panose="020B0502040204020203" pitchFamily="34" charset="0"/>
              </a:rPr>
              <a:t>K-12 Scholarship Foundation, Inc.</a:t>
            </a:r>
          </a:p>
        </p:txBody>
      </p:sp>
    </p:spTree>
  </p:cSld>
  <p:clrMapOvr>
    <a:masterClrMapping/>
  </p:clrMapOvr>
  <p:transition advClick="0" advTm="1300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1B3A5C"/>
                </a:solidFill>
                <a:latin typeface="Georgia"/>
              </a:rPr>
              <a:t>Step 2 · Adjust your own withholding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10642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The credit lowers the tax you owe, so you can claim it now, through each paycheck.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74519"/>
            <a:ext cx="6949440" cy="35661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960120" y="2240280"/>
            <a:ext cx="731520" cy="731520"/>
          </a:xfrm>
          <a:prstGeom prst="ellipse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fi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712" y="2404872"/>
            <a:ext cx="402336" cy="4023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65960" y="2286000"/>
            <a:ext cx="53949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000" b="1" i="0">
                <a:solidFill>
                  <a:srgbClr val="1B3A5C"/>
                </a:solidFill>
                <a:latin typeface="Georgia"/>
              </a:rPr>
              <a:t>You update your Form W-4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0120" y="3246120"/>
            <a:ext cx="6355080" cy="1920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500" b="0" i="0">
                <a:solidFill>
                  <a:srgbClr val="22303C"/>
                </a:solidFill>
                <a:latin typeface="Calibri"/>
              </a:rPr>
              <a:t>Because the federal credit reduces the tax you'll owe, you claim it now by adjusting your own Form W-4 with your employer. We provide pre-filled, step-by-step instructions, so it takes only a few minutes.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26679" y="1874519"/>
            <a:ext cx="3913632" cy="3566160"/>
          </a:xfrm>
          <a:prstGeom prst="roundRect">
            <a:avLst>
              <a:gd name="adj" fmla="val 6000"/>
            </a:avLst>
          </a:prstGeom>
          <a:solidFill>
            <a:srgbClr val="1B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7836408" y="1984248"/>
            <a:ext cx="3694176" cy="3346704"/>
          </a:xfrm>
          <a:prstGeom prst="roundRect">
            <a:avLst>
              <a:gd name="adj" fmla="val 5000"/>
            </a:avLst>
          </a:prstGeom>
          <a:noFill/>
          <a:ln w="11430">
            <a:solidFill>
              <a:srgbClr val="E8A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909560" y="2514600"/>
            <a:ext cx="3547872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800" b="1" i="0">
                <a:solidFill>
                  <a:srgbClr val="E8A33D"/>
                </a:solidFill>
                <a:latin typeface="Georgia"/>
              </a:rPr>
              <a:t>Always your choice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01000" y="3200400"/>
            <a:ext cx="3364992" cy="1828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400" b="0" i="0">
                <a:solidFill>
                  <a:srgbClr val="DCE6EF"/>
                </a:solidFill>
                <a:latin typeface="Calibri"/>
              </a:rPr>
              <a:t>Withholding is always your own election. Neither the Foundation nor your employer changes it for you, and you can change it back at any time.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41AC5CF-F866-9C1A-D2FC-AF4CF28BD8B0}"/>
              </a:ext>
            </a:extLst>
          </p:cNvPr>
          <p:cNvSpPr/>
          <p:nvPr/>
        </p:nvSpPr>
        <p:spPr>
          <a:xfrm>
            <a:off x="0" y="6451600"/>
            <a:ext cx="12192000" cy="406400"/>
          </a:xfrm>
          <a:prstGeom prst="rect">
            <a:avLst/>
          </a:prstGeom>
          <a:solidFill>
            <a:srgbClr val="16365C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E11822-B28B-891E-C6A5-2BA3A0FE573D}"/>
              </a:ext>
            </a:extLst>
          </p:cNvPr>
          <p:cNvSpPr/>
          <p:nvPr/>
        </p:nvSpPr>
        <p:spPr>
          <a:xfrm>
            <a:off x="0" y="6451600"/>
            <a:ext cx="12192000" cy="25400"/>
          </a:xfrm>
          <a:prstGeom prst="rect">
            <a:avLst/>
          </a:prstGeom>
          <a:solidFill>
            <a:srgbClr val="E0A92E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3E9980-9258-714F-C54C-7A7125C2972D}"/>
              </a:ext>
            </a:extLst>
          </p:cNvPr>
          <p:cNvSpPr txBox="1"/>
          <p:nvPr/>
        </p:nvSpPr>
        <p:spPr>
          <a:xfrm>
            <a:off x="0" y="6490072"/>
            <a:ext cx="12192000" cy="200055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300">
                <a:solidFill>
                  <a:srgbClr val="FFFFFF"/>
                </a:solidFill>
                <a:latin typeface="Segoe UI" panose="020B0502040204020203" pitchFamily="34" charset="0"/>
              </a:rPr>
              <a:t>K-12 Scholarship Foundation, Inc.</a:t>
            </a:r>
          </a:p>
        </p:txBody>
      </p:sp>
    </p:spTree>
  </p:cSld>
  <p:clrMapOvr>
    <a:masterClrMapping/>
  </p:clrMapOvr>
  <p:transition advClick="0" advTm="1600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1B3A5C"/>
                </a:solidFill>
                <a:latin typeface="Georgia"/>
              </a:rPr>
              <a:t>Step 3 · Each payday, two things happen at once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10642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A little less tax withheld, a little to your gift. They offset, so take-home stays the same.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77240" y="1965960"/>
            <a:ext cx="4297680" cy="31546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77240" y="1965960"/>
            <a:ext cx="4297680" cy="457200"/>
          </a:xfrm>
          <a:prstGeom prst="rect">
            <a:avLst/>
          </a:prstGeom>
          <a:solidFill>
            <a:srgbClr val="5A6B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77240" y="1965960"/>
            <a:ext cx="4297680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1" i="0">
                <a:solidFill>
                  <a:srgbClr val="FFFFFF"/>
                </a:solidFill>
                <a:latin typeface="Calibri"/>
              </a:rPr>
              <a:t>BEFORE · A TYPICAL PAYCHECK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2542032"/>
            <a:ext cx="2286000" cy="4114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2303C"/>
                </a:solidFill>
                <a:latin typeface="Calibri"/>
              </a:rPr>
              <a:t>Gross pay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46120" y="2542032"/>
            <a:ext cx="1600200" cy="4114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250" b="0" i="0">
                <a:solidFill>
                  <a:srgbClr val="22303C"/>
                </a:solidFill>
                <a:latin typeface="Calibri"/>
              </a:rPr>
              <a:t>$2,300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5840" y="3044952"/>
            <a:ext cx="2286000" cy="4114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2303C"/>
                </a:solidFill>
                <a:latin typeface="Calibri"/>
              </a:rPr>
              <a:t>Federal income tax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46120" y="3044952"/>
            <a:ext cx="1600200" cy="4114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250" b="0" i="0">
                <a:solidFill>
                  <a:srgbClr val="9E3B34"/>
                </a:solidFill>
                <a:latin typeface="Calibri"/>
              </a:rPr>
              <a:t>−$276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5840" y="3547872"/>
            <a:ext cx="2286000" cy="4114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2303C"/>
                </a:solidFill>
                <a:latin typeface="Calibri"/>
              </a:rPr>
              <a:t>Scholarship gift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46120" y="3547872"/>
            <a:ext cx="1600200" cy="4114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250" b="0" i="0">
                <a:solidFill>
                  <a:srgbClr val="5A6B7A"/>
                </a:solidFill>
                <a:latin typeface="Calibri"/>
              </a:rPr>
              <a:t>$0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50392" y="4032504"/>
            <a:ext cx="4151376" cy="475488"/>
          </a:xfrm>
          <a:prstGeom prst="rect">
            <a:avLst/>
          </a:prstGeom>
          <a:solidFill>
            <a:srgbClr val="ED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05840" y="4050791"/>
            <a:ext cx="2286000" cy="4114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1" i="0">
                <a:solidFill>
                  <a:srgbClr val="22303C"/>
                </a:solidFill>
                <a:latin typeface="Calibri"/>
              </a:rPr>
              <a:t>Take-home pay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46120" y="4050791"/>
            <a:ext cx="1600200" cy="4114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250" b="1" i="0">
                <a:solidFill>
                  <a:srgbClr val="22303C"/>
                </a:solidFill>
                <a:latin typeface="Calibri"/>
              </a:rPr>
              <a:t>$1,600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14032" y="1965960"/>
            <a:ext cx="4297680" cy="31546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7114032" y="1965960"/>
            <a:ext cx="4297680" cy="457200"/>
          </a:xfrm>
          <a:prstGeom prst="rect">
            <a:avLst/>
          </a:prstGeom>
          <a:solidFill>
            <a:srgbClr val="2F6B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114032" y="1965960"/>
            <a:ext cx="4297680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1" i="0">
                <a:solidFill>
                  <a:srgbClr val="FFFFFF"/>
                </a:solidFill>
                <a:latin typeface="Calibri"/>
              </a:rPr>
              <a:t>AFTER · WITH THE PROGRAM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42632" y="2542032"/>
            <a:ext cx="2286000" cy="4114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2303C"/>
                </a:solidFill>
                <a:latin typeface="Calibri"/>
              </a:rPr>
              <a:t>Gross pay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582912" y="2542032"/>
            <a:ext cx="1600200" cy="4114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250" b="0" i="0">
                <a:solidFill>
                  <a:srgbClr val="22303C"/>
                </a:solidFill>
                <a:latin typeface="Calibri"/>
              </a:rPr>
              <a:t>$2,300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42632" y="3044952"/>
            <a:ext cx="2286000" cy="4114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2303C"/>
                </a:solidFill>
                <a:latin typeface="Calibri"/>
              </a:rPr>
              <a:t>Federal income tax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582912" y="3044952"/>
            <a:ext cx="1600200" cy="4114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250" b="0" i="0">
                <a:solidFill>
                  <a:srgbClr val="2F6B49"/>
                </a:solidFill>
                <a:latin typeface="Calibri"/>
              </a:rPr>
              <a:t>−$211  (↓$65)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42632" y="3547872"/>
            <a:ext cx="2286000" cy="4114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0" i="0">
                <a:solidFill>
                  <a:srgbClr val="22303C"/>
                </a:solidFill>
                <a:latin typeface="Calibri"/>
              </a:rPr>
              <a:t>Scholarship gift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582912" y="3547872"/>
            <a:ext cx="1600200" cy="4114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250" b="0" i="0">
                <a:solidFill>
                  <a:srgbClr val="9E3B34"/>
                </a:solidFill>
                <a:latin typeface="Calibri"/>
              </a:rPr>
              <a:t>−$65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187184" y="4032504"/>
            <a:ext cx="4151376" cy="475488"/>
          </a:xfrm>
          <a:prstGeom prst="rect">
            <a:avLst/>
          </a:prstGeom>
          <a:solidFill>
            <a:srgbClr val="ED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7342632" y="4050791"/>
            <a:ext cx="2286000" cy="4114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Aft>
                <a:spcPts val="0"/>
              </a:spcAft>
            </a:pPr>
            <a:r>
              <a:rPr sz="1250" b="1" i="0">
                <a:solidFill>
                  <a:srgbClr val="22303C"/>
                </a:solidFill>
                <a:latin typeface="Calibri"/>
              </a:rPr>
              <a:t>Take-home pay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582912" y="4050791"/>
            <a:ext cx="1600200" cy="4114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sz="1250" b="1" i="0">
                <a:solidFill>
                  <a:srgbClr val="2F6B49"/>
                </a:solidFill>
                <a:latin typeface="Calibri"/>
              </a:rPr>
              <a:t>$1,600 ✓</a:t>
            </a:r>
          </a:p>
        </p:txBody>
      </p:sp>
      <p:sp>
        <p:nvSpPr>
          <p:cNvPr id="28" name="Right Arrow 27"/>
          <p:cNvSpPr/>
          <p:nvPr/>
        </p:nvSpPr>
        <p:spPr>
          <a:xfrm>
            <a:off x="5230368" y="3246120"/>
            <a:ext cx="1627632" cy="640080"/>
          </a:xfrm>
          <a:prstGeom prst="rightArrow">
            <a:avLst/>
          </a:prstGeom>
          <a:solidFill>
            <a:srgbClr val="C9D6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777240" y="5257800"/>
            <a:ext cx="106070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100" b="0" i="0">
                <a:solidFill>
                  <a:srgbClr val="5A6B7A"/>
                </a:solidFill>
                <a:latin typeface="Calibri"/>
              </a:rPr>
              <a:t>Illustrative: $1,700 ÷ 26 paychecks ≈ $65. The withholding drop and the gift offset, so your net pay does not change.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508E789-2367-EA5F-4B93-99527D1E285E}"/>
              </a:ext>
            </a:extLst>
          </p:cNvPr>
          <p:cNvSpPr/>
          <p:nvPr/>
        </p:nvSpPr>
        <p:spPr>
          <a:xfrm>
            <a:off x="0" y="6451600"/>
            <a:ext cx="12192000" cy="406400"/>
          </a:xfrm>
          <a:prstGeom prst="rect">
            <a:avLst/>
          </a:prstGeom>
          <a:solidFill>
            <a:srgbClr val="16365C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694A0A8-2F75-CDBA-A739-D9A216318FE8}"/>
              </a:ext>
            </a:extLst>
          </p:cNvPr>
          <p:cNvSpPr/>
          <p:nvPr/>
        </p:nvSpPr>
        <p:spPr>
          <a:xfrm>
            <a:off x="0" y="6451600"/>
            <a:ext cx="12192000" cy="25400"/>
          </a:xfrm>
          <a:prstGeom prst="rect">
            <a:avLst/>
          </a:prstGeom>
          <a:solidFill>
            <a:srgbClr val="E0A92E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9EC2E61-81EF-FEC2-2915-69BC7311D680}"/>
              </a:ext>
            </a:extLst>
          </p:cNvPr>
          <p:cNvSpPr txBox="1"/>
          <p:nvPr/>
        </p:nvSpPr>
        <p:spPr>
          <a:xfrm>
            <a:off x="0" y="6490072"/>
            <a:ext cx="12192000" cy="200055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300">
                <a:solidFill>
                  <a:srgbClr val="FFFFFF"/>
                </a:solidFill>
                <a:latin typeface="Segoe UI" panose="020B0502040204020203" pitchFamily="34" charset="0"/>
              </a:rPr>
              <a:t>K-12 Scholarship Foundation, Inc.</a:t>
            </a:r>
          </a:p>
        </p:txBody>
      </p:sp>
    </p:spTree>
  </p:cSld>
  <p:clrMapOvr>
    <a:masterClrMapping/>
  </p:clrMapOvr>
  <p:transition advClick="0" advTm="1600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1B3A5C"/>
                </a:solidFill>
                <a:latin typeface="Georgia"/>
              </a:rPr>
              <a:t>Step 4 · We handle the rest, you claim the credit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10642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Your contributions are processed and documented. At tax time, it's one simple line.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74519"/>
            <a:ext cx="5440680" cy="35661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2679192" y="2194560"/>
            <a:ext cx="731520" cy="731520"/>
          </a:xfrm>
          <a:prstGeom prst="ellipse">
            <a:avLst/>
          </a:prstGeom>
          <a:solidFill>
            <a:srgbClr val="2F6B4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shiel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784" y="2359152"/>
            <a:ext cx="402336" cy="4023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7240" y="3154680"/>
            <a:ext cx="49834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600" b="1" i="0">
                <a:solidFill>
                  <a:srgbClr val="1B3A5C"/>
                </a:solidFill>
                <a:latin typeface="Calibri"/>
              </a:rPr>
              <a:t>The Foundation processes everything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3703320"/>
            <a:ext cx="4709160" cy="15544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1350" b="0" i="0">
                <a:solidFill>
                  <a:srgbClr val="22303C"/>
                </a:solidFill>
                <a:latin typeface="Calibri"/>
              </a:rPr>
              <a:t>Contributions go into a dedicated scholarship account. You receive an official acknowledgment, and at least 90% of all funds become scholarships, by law.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199632" y="1874519"/>
            <a:ext cx="5440680" cy="35661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5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8330183" y="2194560"/>
            <a:ext cx="731520" cy="731520"/>
          </a:xfrm>
          <a:prstGeom prst="ellipse">
            <a:avLst/>
          </a:prstGeom>
          <a:solidFill>
            <a:srgbClr val="2E6D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bankno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4776" y="2359152"/>
            <a:ext cx="402336" cy="40233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428232" y="3154680"/>
            <a:ext cx="49834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600" b="1" i="0">
                <a:solidFill>
                  <a:srgbClr val="1B3A5C"/>
                </a:solidFill>
                <a:latin typeface="Calibri"/>
              </a:rPr>
              <a:t>At tax time, you claim the credit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65392" y="3703320"/>
            <a:ext cx="4709160" cy="15544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1350" b="0" i="0">
                <a:solidFill>
                  <a:srgbClr val="22303C"/>
                </a:solidFill>
                <a:latin typeface="Calibri"/>
              </a:rPr>
              <a:t>We send a simple year-end statement. Most filers just hand it to their preparer, or enter one number into their tax software.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22709C8-32E8-D7F1-7E98-001910C2F0A5}"/>
              </a:ext>
            </a:extLst>
          </p:cNvPr>
          <p:cNvSpPr/>
          <p:nvPr/>
        </p:nvSpPr>
        <p:spPr>
          <a:xfrm>
            <a:off x="0" y="6451600"/>
            <a:ext cx="12192000" cy="406400"/>
          </a:xfrm>
          <a:prstGeom prst="rect">
            <a:avLst/>
          </a:prstGeom>
          <a:solidFill>
            <a:srgbClr val="16365C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5CE2343-A0B7-2B55-1A10-5C20BBE449EA}"/>
              </a:ext>
            </a:extLst>
          </p:cNvPr>
          <p:cNvSpPr/>
          <p:nvPr/>
        </p:nvSpPr>
        <p:spPr>
          <a:xfrm>
            <a:off x="0" y="6451600"/>
            <a:ext cx="12192000" cy="25400"/>
          </a:xfrm>
          <a:prstGeom prst="rect">
            <a:avLst/>
          </a:prstGeom>
          <a:solidFill>
            <a:srgbClr val="E0A92E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7AFEF8-484B-0BFA-3265-10067E48AFA1}"/>
              </a:ext>
            </a:extLst>
          </p:cNvPr>
          <p:cNvSpPr txBox="1"/>
          <p:nvPr/>
        </p:nvSpPr>
        <p:spPr>
          <a:xfrm>
            <a:off x="0" y="6490072"/>
            <a:ext cx="12192000" cy="200055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300">
                <a:solidFill>
                  <a:srgbClr val="FFFFFF"/>
                </a:solidFill>
                <a:latin typeface="Segoe UI" panose="020B0502040204020203" pitchFamily="34" charset="0"/>
              </a:rPr>
              <a:t>K-12 Scholarship Foundation, Inc.</a:t>
            </a:r>
          </a:p>
        </p:txBody>
      </p:sp>
    </p:spTree>
  </p:cSld>
  <p:clrMapOvr>
    <a:masterClrMapping/>
  </p:clrMapOvr>
  <p:transition advClick="0" advTm="1300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000" b="1" i="0">
                <a:solidFill>
                  <a:srgbClr val="1B3A5C"/>
                </a:solidFill>
                <a:latin typeface="Georgia"/>
              </a:rPr>
              <a:t>The year-end math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10642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5A6B7A"/>
                </a:solidFill>
                <a:latin typeface="Calibri"/>
              </a:rPr>
              <a:t>What it adds up to over a full year of participating.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011680"/>
            <a:ext cx="11091672" cy="2697480"/>
          </a:xfrm>
          <a:prstGeom prst="roundRect">
            <a:avLst>
              <a:gd name="adj" fmla="val 6000"/>
            </a:avLst>
          </a:prstGeom>
          <a:solidFill>
            <a:srgbClr val="1B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2606040"/>
            <a:ext cx="3697224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5400" b="1" i="0">
                <a:solidFill>
                  <a:srgbClr val="E8A33D"/>
                </a:solidFill>
                <a:latin typeface="Georgia"/>
              </a:rPr>
              <a:t>$1,700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703320"/>
            <a:ext cx="3697224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0" i="0">
                <a:solidFill>
                  <a:srgbClr val="C9D6E2"/>
                </a:solidFill>
                <a:latin typeface="Calibri"/>
              </a:rPr>
              <a:t>contributed to scholarships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62984" y="2697480"/>
            <a:ext cx="36576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3400" b="1" i="0">
                <a:solidFill>
                  <a:srgbClr val="8FA5B8"/>
                </a:solidFill>
                <a:latin typeface="Calibri"/>
              </a:rPr>
              <a:t>+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45864" y="2606040"/>
            <a:ext cx="3697224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5400" b="1" i="0">
                <a:solidFill>
                  <a:srgbClr val="9ED3B3"/>
                </a:solidFill>
                <a:latin typeface="Georgia"/>
              </a:rPr>
              <a:t>$1,700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45864" y="3703320"/>
            <a:ext cx="3697224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0" i="0">
                <a:solidFill>
                  <a:srgbClr val="C9D6E2"/>
                </a:solidFill>
                <a:latin typeface="Calibri"/>
              </a:rPr>
              <a:t>federal tax credit claimed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60208" y="2697480"/>
            <a:ext cx="36576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3400" b="1" i="0">
                <a:solidFill>
                  <a:srgbClr val="8FA5B8"/>
                </a:solidFill>
                <a:latin typeface="Calibri"/>
              </a:rPr>
              <a:t>=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43088" y="2606040"/>
            <a:ext cx="3697224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5400" b="1" i="0">
                <a:solidFill>
                  <a:srgbClr val="FFFFFF"/>
                </a:solidFill>
                <a:latin typeface="Georgia"/>
              </a:rPr>
              <a:t>$0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43088" y="3703320"/>
            <a:ext cx="3697224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0" i="0">
                <a:solidFill>
                  <a:srgbClr val="C9D6E2"/>
                </a:solidFill>
                <a:latin typeface="Calibri"/>
              </a:rPr>
              <a:t>change to your take-home pay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4983480"/>
            <a:ext cx="11091672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1" i="0">
                <a:solidFill>
                  <a:srgbClr val="1B3A5C"/>
                </a:solidFill>
                <a:latin typeface="Calibri"/>
              </a:rPr>
              <a:t>$1,700 in scholarships for your school community, every single year you take part.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5943600"/>
            <a:ext cx="11091672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900" b="0" i="0">
                <a:solidFill>
                  <a:srgbClr val="5A6B7A"/>
                </a:solidFill>
                <a:latin typeface="Calibri"/>
              </a:rPr>
              <a:t>Credit is nonrefundable; you need at least $1,700 in federal tax liability to use it fully in one year; unused amounts carry forward up to five years.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9EE4E6-3D67-C911-4B47-4E4A534B57ED}"/>
              </a:ext>
            </a:extLst>
          </p:cNvPr>
          <p:cNvSpPr/>
          <p:nvPr/>
        </p:nvSpPr>
        <p:spPr>
          <a:xfrm>
            <a:off x="0" y="6451600"/>
            <a:ext cx="12192000" cy="406400"/>
          </a:xfrm>
          <a:prstGeom prst="rect">
            <a:avLst/>
          </a:prstGeom>
          <a:solidFill>
            <a:srgbClr val="16365C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22BCAE9-1B09-2370-65B1-37DDEAEA1900}"/>
              </a:ext>
            </a:extLst>
          </p:cNvPr>
          <p:cNvSpPr/>
          <p:nvPr/>
        </p:nvSpPr>
        <p:spPr>
          <a:xfrm>
            <a:off x="0" y="6451600"/>
            <a:ext cx="12192000" cy="25400"/>
          </a:xfrm>
          <a:prstGeom prst="rect">
            <a:avLst/>
          </a:prstGeom>
          <a:solidFill>
            <a:srgbClr val="E0A92E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9EFE61-211C-88FE-3D27-7894B0DA8CD5}"/>
              </a:ext>
            </a:extLst>
          </p:cNvPr>
          <p:cNvSpPr txBox="1"/>
          <p:nvPr/>
        </p:nvSpPr>
        <p:spPr>
          <a:xfrm>
            <a:off x="0" y="6490072"/>
            <a:ext cx="12192000" cy="200055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300">
                <a:solidFill>
                  <a:srgbClr val="FFFFFF"/>
                </a:solidFill>
                <a:latin typeface="Segoe UI" panose="020B0502040204020203" pitchFamily="34" charset="0"/>
              </a:rPr>
              <a:t>K-12 Scholarship Foundation, Inc.</a:t>
            </a:r>
          </a:p>
        </p:txBody>
      </p:sp>
    </p:spTree>
  </p:cSld>
  <p:clrMapOvr>
    <a:masterClrMapping/>
  </p:clrMapOvr>
  <p:transition advClick="0" advTm="1000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705856" y="868680"/>
            <a:ext cx="777240" cy="777240"/>
          </a:xfrm>
          <a:prstGeom prst="roundRect">
            <a:avLst>
              <a:gd name="adj" fmla="val 5000"/>
            </a:avLst>
          </a:prstGeom>
          <a:solidFill>
            <a:srgbClr val="13265C"/>
          </a:solidFill>
          <a:ln w="25400">
            <a:solidFill>
              <a:srgbClr val="E8A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705856" y="1152144"/>
            <a:ext cx="7772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500" b="1" i="0">
                <a:solidFill>
                  <a:srgbClr val="E8A33D"/>
                </a:solidFill>
                <a:latin typeface="Georgia"/>
              </a:rPr>
              <a:t>K-12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2240280"/>
            <a:ext cx="996696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 i="0">
                <a:solidFill>
                  <a:srgbClr val="FFFFFF"/>
                </a:solidFill>
                <a:latin typeface="Georgia"/>
              </a:rPr>
              <a:t>No net cost. Real scholarships
for your students.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3886200"/>
            <a:ext cx="99669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700" b="0" i="0">
                <a:solidFill>
                  <a:srgbClr val="C9D6E2"/>
                </a:solidFill>
                <a:latin typeface="Calibri"/>
              </a:rPr>
              <a:t>See what your own community could raise with the calculator.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4617720"/>
            <a:ext cx="996696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800" b="1" i="0">
                <a:solidFill>
                  <a:srgbClr val="E8A33D"/>
                </a:solidFill>
                <a:latin typeface="Calibri"/>
              </a:rPr>
              <a:t>k12scholarshipfoundation.org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5715000"/>
            <a:ext cx="996696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900" b="0" i="0">
                <a:solidFill>
                  <a:srgbClr val="8FA5B8"/>
                </a:solidFill>
                <a:latin typeface="Calibri"/>
              </a:rPr>
              <a:t>Available beginning January 1, 2027 in participating states, for donors with sufficient federal tax liability. The Foundation's SGO qualification is pending. A simplified overview, not tax advice: please review your situation with your tax professional. Sources: irs.gov · ed.gov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60323E-B7B5-53E7-0830-62B9F3CFE9DB}"/>
              </a:ext>
            </a:extLst>
          </p:cNvPr>
          <p:cNvSpPr/>
          <p:nvPr/>
        </p:nvSpPr>
        <p:spPr>
          <a:xfrm>
            <a:off x="0" y="6451600"/>
            <a:ext cx="12192000" cy="406400"/>
          </a:xfrm>
          <a:prstGeom prst="rect">
            <a:avLst/>
          </a:prstGeom>
          <a:solidFill>
            <a:srgbClr val="16365C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6AFDB6-48E0-43DD-8635-828866EF06AA}"/>
              </a:ext>
            </a:extLst>
          </p:cNvPr>
          <p:cNvSpPr/>
          <p:nvPr/>
        </p:nvSpPr>
        <p:spPr>
          <a:xfrm>
            <a:off x="0" y="6451600"/>
            <a:ext cx="12192000" cy="25400"/>
          </a:xfrm>
          <a:prstGeom prst="rect">
            <a:avLst/>
          </a:prstGeom>
          <a:solidFill>
            <a:srgbClr val="E0A92E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760A6F-55AB-5B03-61EC-5800FC28B610}"/>
              </a:ext>
            </a:extLst>
          </p:cNvPr>
          <p:cNvSpPr txBox="1"/>
          <p:nvPr/>
        </p:nvSpPr>
        <p:spPr>
          <a:xfrm>
            <a:off x="0" y="6490072"/>
            <a:ext cx="12192000" cy="200055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300">
                <a:solidFill>
                  <a:srgbClr val="FFFFFF"/>
                </a:solidFill>
                <a:latin typeface="Segoe UI" panose="020B0502040204020203" pitchFamily="34" charset="0"/>
              </a:rPr>
              <a:t>K-12 Scholarship Foundation, Inc.</a:t>
            </a:r>
          </a:p>
        </p:txBody>
      </p:sp>
    </p:spTree>
  </p:cSld>
  <p:clrMapOvr>
    <a:masterClrMapping/>
  </p:clrMapOvr>
  <p:transition advClick="0" advTm="13500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607</Words>
  <Application>Microsoft Office PowerPoint</Application>
  <PresentationFormat>Widescreen</PresentationFormat>
  <Paragraphs>70</Paragraphs>
  <Slides>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Georgia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Joe Darragh</cp:lastModifiedBy>
  <cp:revision>2</cp:revision>
  <dcterms:created xsi:type="dcterms:W3CDTF">2013-01-27T09:14:16Z</dcterms:created>
  <dcterms:modified xsi:type="dcterms:W3CDTF">2026-06-21T21:48:28Z</dcterms:modified>
  <cp:category/>
</cp:coreProperties>
</file>