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gov/media/document/education-freedom-tax-credit-fact-sheet-113147.pdf" TargetMode="External"/><Relationship Id="rId2" Type="http://schemas.openxmlformats.org/officeDocument/2006/relationships/hyperlink" Target="https://www.irs.gov/government-entities/federal-state-local-governments/federal-scholarship-tax-credit-fstc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ome.treasury.gov/news/press-releases/sb0527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.gov/media/document/education-freedom-tax-credit-fact-sheet-113147.pdf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irs.gov/government-entities/federal-state-local-governments/federal-scholarship-tax-credit-fstc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s://home.treasury.gov/news/press-releases/sb052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home.treasury.gov/news/press-releases/sb0527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d.gov/media/document/education-freedom-tax-credit-fact-sheet-113147.pdf" TargetMode="External"/><Relationship Id="rId5" Type="http://schemas.openxmlformats.org/officeDocument/2006/relationships/hyperlink" Target="https://www.irs.gov/government-entities/federal-state-local-governments/federal-scholarship-tax-credit-fstc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gov/media/document/education-freedom-tax-credit-fact-sheet-113147.pdf" TargetMode="External"/><Relationship Id="rId2" Type="http://schemas.openxmlformats.org/officeDocument/2006/relationships/hyperlink" Target="https://www.irs.gov/government-entities/federal-state-local-governments/federal-scholarship-tax-credit-fstc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ome.treasury.gov/news/press-releases/sb0527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levenLabs_2026-06-15T14_37_26_Adela - Neutral, British and Polished_pvc_sp100_s50_sb75_se0_b_m2">
            <a:hlinkClick r:id="" action="ppaction://media"/>
            <a:extLst>
              <a:ext uri="{FF2B5EF4-FFF2-40B4-BE49-F238E27FC236}">
                <a16:creationId xmlns:a16="http://schemas.microsoft.com/office/drawing/2014/main" id="{CA8CC8F8-E268-2369-BE83-F53653085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0" y="-762000"/>
            <a:ext cx="228600" cy="228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641848" y="384048"/>
            <a:ext cx="914400" cy="914400"/>
          </a:xfrm>
          <a:prstGeom prst="roundRect">
            <a:avLst>
              <a:gd name="adj" fmla="val 4000"/>
            </a:avLst>
          </a:prstGeom>
          <a:solidFill>
            <a:srgbClr val="13265C"/>
          </a:solidFill>
          <a:ln w="28575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756148" y="498348"/>
            <a:ext cx="685800" cy="685800"/>
          </a:xfrm>
          <a:prstGeom prst="roundRect">
            <a:avLst>
              <a:gd name="adj" fmla="val 4000"/>
            </a:avLst>
          </a:prstGeom>
          <a:noFill/>
          <a:ln w="1143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41848" y="713232"/>
            <a:ext cx="9144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1554480"/>
            <a:ext cx="9966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1" i="0">
                <a:solidFill>
                  <a:srgbClr val="E8A33D"/>
                </a:solidFill>
                <a:latin typeface="Calibri"/>
              </a:rPr>
              <a:t>K - 1 2   S C H O L A R S H I P   F O U N D A T I O 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48840"/>
            <a:ext cx="9966960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400" b="1" i="0">
                <a:solidFill>
                  <a:srgbClr val="FFFFFF"/>
                </a:solidFill>
                <a:latin typeface="Georgia"/>
              </a:rPr>
              <a:t>A new way your community
can fund your students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069080"/>
            <a:ext cx="9966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The federal scholarship tax credit  ·  beginning January 1, 2027  ·  in participating states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550408" y="4800600"/>
            <a:ext cx="1097280" cy="4114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97280" y="6126480"/>
            <a:ext cx="99669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000" b="0" i="0">
                <a:solidFill>
                  <a:srgbClr val="8FA5B8"/>
                </a:solidFill>
                <a:latin typeface="Calibri"/>
              </a:rPr>
              <a:t>Prepared June 2026 · Federal tax-exempt status application pending · A simplified overview, not tax advice: please review with your tax professional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BE0F7-5321-0A33-DBF7-9C8FB82924E1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2E5D40-BBC5-234F-F015-A953C01FD6A9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D24FB2-929C-AD6D-F2B6-CFD48AE8AEB0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3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Congress enacted a new federal tax credit for K-12 education.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00200"/>
            <a:ext cx="5394960" cy="44805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76656" y="1728216"/>
            <a:ext cx="5138928" cy="4224528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2240280"/>
            <a:ext cx="48463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7200" b="1" i="0">
                <a:solidFill>
                  <a:srgbClr val="E8A33D"/>
                </a:solidFill>
                <a:latin typeface="Georgia"/>
              </a:rPr>
              <a:t>$1,700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11880"/>
            <a:ext cx="484632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FFFFFF"/>
                </a:solidFill>
                <a:latin typeface="Calibri"/>
              </a:rPr>
              <a:t>per taxpayer, per year: a dollar-for-dollar federal tax credit for donations to approved K-12 scholarship organizations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600200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309360" y="1709928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1719072"/>
            <a:ext cx="49377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Standing law, no sunset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029967"/>
            <a:ext cx="4937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Enacted July 2025 (P.L. 119-21). No expiration date; no national cap.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2770632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309360" y="2880360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37960" y="2889504"/>
            <a:ext cx="49377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Billions, nationwide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3200400"/>
            <a:ext cx="4937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Will make billions of dollars available to support K-12 education.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3941064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309360" y="4050792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537960" y="4059936"/>
            <a:ext cx="49377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Every school type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4370832"/>
            <a:ext cx="4937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Public, charter, private, and religious school students can all benefit.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5111496"/>
            <a:ext cx="5349240" cy="9784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09360" y="5221224"/>
            <a:ext cx="54864" cy="758952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37960" y="5230368"/>
            <a:ext cx="49377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1B3A5C"/>
                </a:solidFill>
                <a:latin typeface="Calibri"/>
              </a:rPr>
              <a:t>Begins Jan 1, 2027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5541264"/>
            <a:ext cx="4937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27 states already elected to participate; more announcing.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B00CC4-AB4F-ED20-774A-DBB7F7F706BF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7F492A-998A-0852-C252-3F274DFB6E09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08D407-A601-95F4-FA9E-6F56FB96FB3A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03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catch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funds can’t go to schools directly, and the process is complicated.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37360"/>
            <a:ext cx="11109960" cy="1828800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993392"/>
            <a:ext cx="23774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1B3A5C"/>
                </a:solidFill>
                <a:latin typeface="Georgia"/>
              </a:rPr>
              <a:t>Donors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697480"/>
            <a:ext cx="23774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want to give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474720" y="2240280"/>
            <a:ext cx="2011680" cy="685800"/>
          </a:xfrm>
          <a:prstGeom prst="rightArrow">
            <a:avLst/>
          </a:prstGeom>
          <a:solidFill>
            <a:srgbClr val="C9D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5715000" y="2057400"/>
            <a:ext cx="1051560" cy="1051560"/>
          </a:xfrm>
          <a:prstGeom prst="ellipse">
            <a:avLst/>
          </a:prstGeom>
          <a:solidFill>
            <a:srgbClr val="A44740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15000" y="2286000"/>
            <a:ext cx="10515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Calibri"/>
              </a:rPr>
              <a:t>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0" y="1993392"/>
            <a:ext cx="301752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1B3A5C"/>
                </a:solidFill>
                <a:latin typeface="Georgia"/>
              </a:rPr>
              <a:t>Schools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2697480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can’t receive donations directly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886200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22303C"/>
                </a:solidFill>
                <a:latin typeface="Calibri"/>
              </a:rPr>
              <a:t>Between a donor and a scholarship sit a lot of moving parts: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399032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15" y="4637151"/>
            <a:ext cx="226314" cy="2263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8368" y="5074920"/>
            <a:ext cx="1892807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Finding donors &amp;
sharing information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98064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3648456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039" y="4637151"/>
            <a:ext cx="226314" cy="22631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907792" y="5074920"/>
            <a:ext cx="1892807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Eligibility &amp;
income verification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47488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5897879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fi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463" y="4637151"/>
            <a:ext cx="226314" cy="22631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157216" y="5074920"/>
            <a:ext cx="1892807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Processing &amp;
recordkeeping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296912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8147304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887" y="4637151"/>
            <a:ext cx="226314" cy="22631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406640" y="5074920"/>
            <a:ext cx="1892807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Federal compliance
&amp; the 90% rule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546336" y="4389120"/>
            <a:ext cx="211226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0396728" y="4544568"/>
            <a:ext cx="411480" cy="41148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bankno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9311" y="4637151"/>
            <a:ext cx="226314" cy="22631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656063" y="5074920"/>
            <a:ext cx="1892807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Awards &amp;
payments to schools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7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8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9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D23D06E-7B69-386E-218C-A3F5CBCF05CE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C991B65-1956-9483-EE23-AE2EF089BB21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A4AA6A-783A-E917-65E8-46B407453C1D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75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Where the Foundation 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Created so your students benefit, without the administrative burden.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352044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979676" y="2176272"/>
            <a:ext cx="658368" cy="65836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peo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808" y="2324404"/>
            <a:ext cx="362102" cy="3621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7240" y="3035808"/>
            <a:ext cx="3063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Calibri"/>
              </a:rPr>
              <a:t>Your community gives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3493008"/>
            <a:ext cx="2935224" cy="10972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Parents, teachers, staff, alumni, and neighbors. The support doesn’t come from somewhere new. It comes from the people already around your school.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57300" y="4892040"/>
            <a:ext cx="2103120" cy="347472"/>
          </a:xfrm>
          <a:prstGeom prst="roundRect">
            <a:avLst>
              <a:gd name="adj" fmla="val 50000"/>
            </a:avLst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57300" y="4892040"/>
            <a:ext cx="2103120" cy="3474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Calibri"/>
              </a:rPr>
              <a:t>A built-in donor base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4256" y="1874519"/>
            <a:ext cx="3520440" cy="35661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5765292" y="2176272"/>
            <a:ext cx="658368" cy="65836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bui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424" y="2324404"/>
            <a:ext cx="362102" cy="3621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62856" y="3035808"/>
            <a:ext cx="3063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FFFFFF"/>
                </a:solidFill>
                <a:latin typeface="Calibri"/>
              </a:rPr>
              <a:t>We handle everything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6864" y="3493008"/>
            <a:ext cx="2935224" cy="10972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DCE6EF"/>
                </a:solidFill>
                <a:latin typeface="Calibri"/>
              </a:rPr>
              <a:t>Materials and answers for your community, processing, eligibility, and federal compliance. By law, at least 90% of funds become scholarships.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42916" y="4892040"/>
            <a:ext cx="2103120" cy="347472"/>
          </a:xfrm>
          <a:prstGeom prst="roundRect">
            <a:avLst>
              <a:gd name="adj" fmla="val 50000"/>
            </a:avLst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042916" y="4892040"/>
            <a:ext cx="2103120" cy="3474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1" i="0">
                <a:solidFill>
                  <a:srgbClr val="1B3A5C"/>
                </a:solidFill>
                <a:latin typeface="Calibri"/>
              </a:rPr>
              <a:t>Zero burden on schools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19872" y="1874519"/>
            <a:ext cx="352044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550908" y="2176272"/>
            <a:ext cx="658368" cy="65836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gradc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9040" y="2324404"/>
            <a:ext cx="362102" cy="36210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48472" y="3035808"/>
            <a:ext cx="3063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Calibri"/>
              </a:rPr>
              <a:t>Your students benefit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3493008"/>
            <a:ext cx="2935224" cy="10972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Tuition support at private schools, plus tutoring, technology, class trips, and equipment for public and charter school students.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828532" y="4892040"/>
            <a:ext cx="2103120" cy="347472"/>
          </a:xfrm>
          <a:prstGeom prst="roundRect">
            <a:avLst>
              <a:gd name="adj" fmla="val 50000"/>
            </a:avLst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828532" y="4892040"/>
            <a:ext cx="2103120" cy="3474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Calibri"/>
              </a:rPr>
              <a:t>At no cost to your school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5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6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7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4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E6E6D3-565D-C202-473A-455D54C4A9A0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C53C381-780E-966D-63A9-934CFCBCD9C0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FF333E-A631-D6BB-15AF-E8C2AD4CFDE3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85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Every school already has a community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people with a stake in your students’ success are the scholarship fund.</a:t>
            </a:r>
          </a:p>
        </p:txBody>
      </p:sp>
      <p:sp>
        <p:nvSpPr>
          <p:cNvPr id="4" name="Oval 3"/>
          <p:cNvSpPr/>
          <p:nvPr/>
        </p:nvSpPr>
        <p:spPr>
          <a:xfrm>
            <a:off x="4939131" y="2295144"/>
            <a:ext cx="2313432" cy="2313432"/>
          </a:xfrm>
          <a:prstGeom prst="ellipse">
            <a:avLst/>
          </a:prstGeom>
          <a:noFill/>
          <a:ln w="1778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5021427" y="2377440"/>
            <a:ext cx="2148840" cy="2148840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1427" y="2377440"/>
            <a:ext cx="2148840" cy="2148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YOUR
SCHOOL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83080" y="1783080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783080" y="1783080"/>
            <a:ext cx="228600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Parents &amp;
guardians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22615" y="1783080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122615" y="1783080"/>
            <a:ext cx="228600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Teachers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83080" y="3054096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783080" y="3054096"/>
            <a:ext cx="228600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Staff &amp;
administrators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22615" y="3054096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122615" y="3054096"/>
            <a:ext cx="228600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Alumni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783080" y="4325112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783080" y="4325112"/>
            <a:ext cx="228600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Board &amp;
boosters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22615" y="4325112"/>
            <a:ext cx="2286000" cy="841248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15240">
            <a:solidFill>
              <a:srgbClr val="2E6D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122615" y="4325112"/>
            <a:ext cx="228600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Neighbors &amp;
local businesses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69767" y="5422392"/>
            <a:ext cx="5852160" cy="749808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 w="15240">
            <a:solidFill>
              <a:srgbClr val="2F6B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169767" y="5422392"/>
            <a:ext cx="5852160" cy="7498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Each can give up to </a:t>
            </a:r>
            <a:r>
              <a:rPr sz="1300" b="1" i="0">
                <a:solidFill>
                  <a:srgbClr val="2F6B49"/>
                </a:solidFill>
                <a:latin typeface="Calibri"/>
              </a:rPr>
              <a:t>$1,700/year</a:t>
            </a:r>
            <a:r>
              <a:rPr sz="1300" b="0" i="0">
                <a:solidFill>
                  <a:srgbClr val="22303C"/>
                </a:solidFill>
                <a:latin typeface="Calibri"/>
              </a:rPr>
              <a:t>, and get it all back as a federal tax credit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E75CD8-881B-0CEB-F746-BE8612934E92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F3F4E7-1463-7E4F-7C9B-200AEA79E931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194CC7-D2DE-98E9-7679-47F1FF346440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03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05856" y="566928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05856" y="850392"/>
            <a:ext cx="777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Georgia"/>
              </a:rPr>
              <a:t>Let’s get your community ready.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743200"/>
            <a:ext cx="9966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C9D6E2"/>
                </a:solidFill>
                <a:latin typeface="Calibri"/>
              </a:rPr>
              <a:t>A 20-minute conversation is all it takes to see what this could mean for your school.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2807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3017520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17520" y="3730752"/>
            <a:ext cx="40233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9967" y="416052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Schedule a time to learn more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00016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5824727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824727" y="3730752"/>
            <a:ext cx="40233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37176" y="416052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We map your community’s potential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07223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631936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631936" y="3730752"/>
            <a:ext cx="40233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44383" y="416052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Your school is ready for day one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5120640"/>
            <a:ext cx="99669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E8A33D"/>
                </a:solidFill>
                <a:latin typeface="Calibri"/>
              </a:rPr>
              <a:t>k12scholarshipfoundation.org  ·  Schedule a time to learn more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5989320"/>
            <a:ext cx="9966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8FA5B8"/>
                </a:solidFill>
                <a:latin typeface="Calibri"/>
              </a:rPr>
              <a:t>The K-12 Scholarship Foundation, Inc. · Federal tax-exempt status application pending; SGO listing occurs through participating states.
Program begins January 1, 2027. This overview simplifies the program and is not tax advice; please review your plans with your accountant or tax professional and the sources here. Sources: irs.gov · ed.gov · treasury.gov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9BED6B-DC0A-2787-76B5-5E90E8865097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FFBA20-044E-7ED3-F180-DB2CE6FFD6D9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98822D-87A9-F077-AB32-6088000D1EC4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71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656</Words>
  <Application>Microsoft Office PowerPoint</Application>
  <PresentationFormat>Widescreen</PresentationFormat>
  <Paragraphs>76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Georgia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Joe Darragh</cp:lastModifiedBy>
  <cp:revision>2</cp:revision>
  <dcterms:created xsi:type="dcterms:W3CDTF">2013-01-27T09:14:16Z</dcterms:created>
  <dcterms:modified xsi:type="dcterms:W3CDTF">2026-06-21T22:28:07Z</dcterms:modified>
  <cp:category/>
</cp:coreProperties>
</file>