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rs.gov/government-entities/federal-state-local-governments/federal-scholarship-tax-credit-fstc" TargetMode="External"/><Relationship Id="rId3" Type="http://schemas.openxmlformats.org/officeDocument/2006/relationships/hyperlink" Target="https://www.ed.gov/media/document/education-freedom-tax-credit-fact-sheet-113147.pdf" TargetMode="External"/><Relationship Id="rId4" Type="http://schemas.openxmlformats.org/officeDocument/2006/relationships/hyperlink" Target="https://home.treasury.gov/news/press-releases/sb0527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rs.gov/government-entities/federal-state-local-governments/federal-scholarship-tax-credit-fstc" TargetMode="External"/><Relationship Id="rId3" Type="http://schemas.openxmlformats.org/officeDocument/2006/relationships/hyperlink" Target="https://www.ed.gov/media/document/education-freedom-tax-credit-fact-sheet-113147.pdf" TargetMode="External"/><Relationship Id="rId4" Type="http://schemas.openxmlformats.org/officeDocument/2006/relationships/hyperlink" Target="https://home.treasury.gov/news/press-releases/sb0527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hyperlink" Target="https://www.irs.gov/government-entities/federal-state-local-governments/federal-scholarship-tax-credit-fstc" TargetMode="External"/><Relationship Id="rId8" Type="http://schemas.openxmlformats.org/officeDocument/2006/relationships/hyperlink" Target="https://www.ed.gov/media/document/education-freedom-tax-credit-fact-sheet-113147.pdf" TargetMode="External"/><Relationship Id="rId9" Type="http://schemas.openxmlformats.org/officeDocument/2006/relationships/hyperlink" Target="https://home.treasury.gov/news/press-releases/sb0527" TargetMode="Externa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rs.gov/government-entities/federal-state-local-governments/federal-scholarship-tax-credit-fstc" TargetMode="External"/><Relationship Id="rId3" Type="http://schemas.openxmlformats.org/officeDocument/2006/relationships/hyperlink" Target="https://www.ed.gov/media/document/education-freedom-tax-credit-fact-sheet-113147.pdf" TargetMode="External"/><Relationship Id="rId4" Type="http://schemas.openxmlformats.org/officeDocument/2006/relationships/hyperlink" Target="https://home.treasury.gov/news/press-releases/sb0527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s://www.irs.gov/government-entities/federal-state-local-governments/federal-scholarship-tax-credit-fstc" TargetMode="External"/><Relationship Id="rId8" Type="http://schemas.openxmlformats.org/officeDocument/2006/relationships/hyperlink" Target="https://www.ed.gov/media/document/education-freedom-tax-credit-fact-sheet-113147.pdf" TargetMode="External"/><Relationship Id="rId9" Type="http://schemas.openxmlformats.org/officeDocument/2006/relationships/hyperlink" Target="https://home.treasury.gov/news/press-releases/sb0527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hyperlink" Target="https://www.irs.gov/government-entities/federal-state-local-governments/federal-scholarship-tax-credit-fstc" TargetMode="External"/><Relationship Id="rId6" Type="http://schemas.openxmlformats.org/officeDocument/2006/relationships/hyperlink" Target="https://www.ed.gov/media/document/education-freedom-tax-credit-fact-sheet-113147.pdf" TargetMode="External"/><Relationship Id="rId7" Type="http://schemas.openxmlformats.org/officeDocument/2006/relationships/hyperlink" Target="https://home.treasury.gov/news/press-releases/sb0527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rs.gov/government-entities/federal-state-local-governments/federal-scholarship-tax-credit-fstc" TargetMode="External"/><Relationship Id="rId3" Type="http://schemas.openxmlformats.org/officeDocument/2006/relationships/hyperlink" Target="https://www.ed.gov/media/document/education-freedom-tax-credit-fact-sheet-113147.pdf" TargetMode="External"/><Relationship Id="rId4" Type="http://schemas.openxmlformats.org/officeDocument/2006/relationships/hyperlink" Target="https://home.treasury.gov/news/press-releases/sb0527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hyperlink" Target="https://www.irs.gov/government-entities/federal-state-local-governments/federal-scholarship-tax-credit-fstc" TargetMode="External"/><Relationship Id="rId4" Type="http://schemas.openxmlformats.org/officeDocument/2006/relationships/hyperlink" Target="https://www.ed.gov/media/document/education-freedom-tax-credit-fact-sheet-113147.pdf" TargetMode="External"/><Relationship Id="rId5" Type="http://schemas.openxmlformats.org/officeDocument/2006/relationships/hyperlink" Target="https://home.treasury.gov/news/press-releases/sb0527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rs.gov/government-entities/federal-state-local-governments/federal-scholarship-tax-credit-fstc" TargetMode="External"/><Relationship Id="rId3" Type="http://schemas.openxmlformats.org/officeDocument/2006/relationships/hyperlink" Target="https://www.ed.gov/media/document/education-freedom-tax-credit-fact-sheet-113147.pdf" TargetMode="External"/><Relationship Id="rId4" Type="http://schemas.openxmlformats.org/officeDocument/2006/relationships/hyperlink" Target="https://home.treasury.gov/news/press-releases/sb0527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rs.gov/government-entities/federal-state-local-governments/federal-scholarship-tax-credit-fstc" TargetMode="External"/><Relationship Id="rId3" Type="http://schemas.openxmlformats.org/officeDocument/2006/relationships/hyperlink" Target="https://www.ed.gov/media/document/education-freedom-tax-credit-fact-sheet-113147.pdf" TargetMode="External"/><Relationship Id="rId4" Type="http://schemas.openxmlformats.org/officeDocument/2006/relationships/hyperlink" Target="https://home.treasury.gov/news/press-releases/sb0527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irs.gov/government-entities/federal-state-local-governments/federal-scholarship-tax-credit-fstc" TargetMode="External"/><Relationship Id="rId3" Type="http://schemas.openxmlformats.org/officeDocument/2006/relationships/hyperlink" Target="https://www.ed.gov/media/document/education-freedom-tax-credit-fact-sheet-113147.pdf" TargetMode="External"/><Relationship Id="rId4" Type="http://schemas.openxmlformats.org/officeDocument/2006/relationships/hyperlink" Target="https://home.treasury.gov/news/press-releases/sb0527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641848" y="384048"/>
            <a:ext cx="914400" cy="914400"/>
          </a:xfrm>
          <a:prstGeom prst="roundRect">
            <a:avLst>
              <a:gd name="adj" fmla="val 4000"/>
            </a:avLst>
          </a:prstGeom>
          <a:solidFill>
            <a:srgbClr val="13265C"/>
          </a:solidFill>
          <a:ln w="28575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756148" y="498348"/>
            <a:ext cx="685800" cy="685800"/>
          </a:xfrm>
          <a:prstGeom prst="roundRect">
            <a:avLst>
              <a:gd name="adj" fmla="val 4000"/>
            </a:avLst>
          </a:prstGeom>
          <a:noFill/>
          <a:ln w="1143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41848" y="713232"/>
            <a:ext cx="914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1554480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1" i="0">
                <a:solidFill>
                  <a:srgbClr val="E8A33D"/>
                </a:solidFill>
                <a:latin typeface="Calibri"/>
              </a:rPr>
              <a:t>K - 1 2   S C H O L A R S H I P   F O U N D A T I O 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148840"/>
            <a:ext cx="99669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400" b="1" i="0">
                <a:solidFill>
                  <a:srgbClr val="FFFFFF"/>
                </a:solidFill>
                <a:latin typeface="Georgia"/>
              </a:rPr>
              <a:t>A new way your community
can fund your students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069080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The federal scholarship tax credit  ·  beginning January 1, 2027  ·  in participating states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550408" y="4800600"/>
            <a:ext cx="1097280" cy="4114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6126480"/>
            <a:ext cx="9966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000" b="0" i="0">
                <a:solidFill>
                  <a:srgbClr val="8FA5B8"/>
                </a:solidFill>
                <a:latin typeface="Calibri"/>
              </a:rPr>
              <a:t>Prepared June 2026 · Federal tax-exempt status application pending · A simplified overview, not tax advice: please review with your tax professional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Built for trust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questions every administrator asks, answered up front.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664208"/>
            <a:ext cx="5349240" cy="133502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773936"/>
            <a:ext cx="54864" cy="111556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" y="1828800"/>
            <a:ext cx="4965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Is this legitimate?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139696"/>
            <a:ext cx="4965192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 i="0">
                <a:solidFill>
                  <a:srgbClr val="22303C"/>
                </a:solidFill>
                <a:latin typeface="Calibri"/>
              </a:rPr>
              <a:t>It’s federal law: Section 70411 of P.L. 119-21, codified at 26 U.S.C. §25F. The IRS, Treasury, and Dept. of Education all publish program guidance, and we cite them on everything.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664208"/>
            <a:ext cx="5349240" cy="133502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309360" y="1773936"/>
            <a:ext cx="54864" cy="111556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28816" y="1828800"/>
            <a:ext cx="4965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Where does the money go?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28816" y="2139696"/>
            <a:ext cx="4965192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 i="0">
                <a:solidFill>
                  <a:srgbClr val="22303C"/>
                </a:solidFill>
                <a:latin typeface="Calibri"/>
              </a:rPr>
              <a:t>Federal law requires at least 90% of funds to become scholarships. Administration is capped at 10%, and we’ll publish our numbers.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127248"/>
            <a:ext cx="5349240" cy="133502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236976"/>
            <a:ext cx="54864" cy="111556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8096" y="3291840"/>
            <a:ext cx="4965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Can donors pick students?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8096" y="3602736"/>
            <a:ext cx="4965192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 i="0">
                <a:solidFill>
                  <a:srgbClr val="22303C"/>
                </a:solidFill>
                <a:latin typeface="Calibri"/>
              </a:rPr>
              <a:t>No. Federal law prohibits it. Donors may express a preference for a school community; the Foundation makes every award under its eligibility criteria.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3127248"/>
            <a:ext cx="5349240" cy="133502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9360" y="3236976"/>
            <a:ext cx="54864" cy="111556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28816" y="3291840"/>
            <a:ext cx="4965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Is this political?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28816" y="3602736"/>
            <a:ext cx="4965192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 i="0">
                <a:solidFill>
                  <a:srgbClr val="22303C"/>
                </a:solidFill>
                <a:latin typeface="Calibri"/>
              </a:rPr>
              <a:t>We’re strictly nonpartisan. The program is law; our mission is making sure every kind of school (public, charter, private) can use it.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590288"/>
            <a:ext cx="5349240" cy="133502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4700016"/>
            <a:ext cx="54864" cy="111556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68096" y="4754879"/>
            <a:ext cx="4965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What does our school do?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8096" y="5065775"/>
            <a:ext cx="4965192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 i="0">
                <a:solidFill>
                  <a:srgbClr val="22303C"/>
                </a:solidFill>
                <a:latin typeface="Calibri"/>
              </a:rPr>
              <a:t>Almost nothing. Share the materials we provide; we handle processing, verification, compliance, and reporting end-to-end.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09360" y="4590288"/>
            <a:ext cx="5349240" cy="133502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309360" y="4700016"/>
            <a:ext cx="54864" cy="111556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28816" y="4754879"/>
            <a:ext cx="4965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What’s your status?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28816" y="5065775"/>
            <a:ext cx="4965192" cy="7498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 i="0">
                <a:solidFill>
                  <a:srgbClr val="22303C"/>
                </a:solidFill>
                <a:latin typeface="Calibri"/>
              </a:rPr>
              <a:t>Honestly stated: our 501(c)(3) application is pending, and state SGO listings open later this year. Groundwork now means benefits on day one.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The road to January 2027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Why the groundwork happens now.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3456432"/>
            <a:ext cx="10332720" cy="4572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91640" y="3310128"/>
            <a:ext cx="329184" cy="329184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240280"/>
            <a:ext cx="192024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331720"/>
            <a:ext cx="17007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150" b="1" i="0">
                <a:solidFill>
                  <a:srgbClr val="2E6DA4"/>
                </a:solidFill>
                <a:latin typeface="Calibri"/>
              </a:rPr>
              <a:t>July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128" y="2624328"/>
            <a:ext cx="17007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2303C"/>
                </a:solidFill>
                <a:latin typeface="Calibri"/>
              </a:rPr>
              <a:t>Credit enacted into federal law</a:t>
            </a:r>
          </a:p>
        </p:txBody>
      </p:sp>
      <p:sp>
        <p:nvSpPr>
          <p:cNvPr id="9" name="Oval 8"/>
          <p:cNvSpPr/>
          <p:nvPr/>
        </p:nvSpPr>
        <p:spPr>
          <a:xfrm>
            <a:off x="3803904" y="3310128"/>
            <a:ext cx="329184" cy="329184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026664" y="3886200"/>
            <a:ext cx="192024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36392" y="3977639"/>
            <a:ext cx="17007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150" b="1" i="0">
                <a:solidFill>
                  <a:srgbClr val="2E6DA4"/>
                </a:solidFill>
                <a:latin typeface="Calibri"/>
              </a:rPr>
              <a:t>Jan–June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6392" y="4270248"/>
            <a:ext cx="17007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2303C"/>
                </a:solidFill>
                <a:latin typeface="Calibri"/>
              </a:rPr>
              <a:t>27 states elect in; NY announces intent</a:t>
            </a:r>
          </a:p>
        </p:txBody>
      </p:sp>
      <p:sp>
        <p:nvSpPr>
          <p:cNvPr id="13" name="Oval 12"/>
          <p:cNvSpPr/>
          <p:nvPr/>
        </p:nvSpPr>
        <p:spPr>
          <a:xfrm>
            <a:off x="5916168" y="3310128"/>
            <a:ext cx="329184" cy="329184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138928" y="2240280"/>
            <a:ext cx="192024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248656" y="2331720"/>
            <a:ext cx="17007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150" b="1" i="0">
                <a:solidFill>
                  <a:srgbClr val="2E6DA4"/>
                </a:solidFill>
                <a:latin typeface="Calibri"/>
              </a:rPr>
              <a:t>~Sept 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48656" y="2624328"/>
            <a:ext cx="17007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2303C"/>
                </a:solidFill>
                <a:latin typeface="Calibri"/>
              </a:rPr>
              <a:t>Federal regulations expected</a:t>
            </a:r>
          </a:p>
        </p:txBody>
      </p:sp>
      <p:sp>
        <p:nvSpPr>
          <p:cNvPr id="17" name="Oval 16"/>
          <p:cNvSpPr/>
          <p:nvPr/>
        </p:nvSpPr>
        <p:spPr>
          <a:xfrm>
            <a:off x="8028431" y="3310128"/>
            <a:ext cx="329184" cy="329184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251192" y="3886200"/>
            <a:ext cx="192024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60919" y="3977639"/>
            <a:ext cx="17007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150" b="1" i="0">
                <a:solidFill>
                  <a:srgbClr val="2E6DA4"/>
                </a:solidFill>
                <a:latin typeface="Calibri"/>
              </a:rPr>
              <a:t>Q4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60919" y="4270248"/>
            <a:ext cx="17007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2303C"/>
                </a:solidFill>
                <a:latin typeface="Calibri"/>
              </a:rPr>
              <a:t>States certify their SGO lists</a:t>
            </a:r>
          </a:p>
        </p:txBody>
      </p:sp>
      <p:sp>
        <p:nvSpPr>
          <p:cNvPr id="21" name="Oval 20"/>
          <p:cNvSpPr/>
          <p:nvPr/>
        </p:nvSpPr>
        <p:spPr>
          <a:xfrm>
            <a:off x="10140696" y="3310128"/>
            <a:ext cx="329184" cy="329184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9363456" y="2240280"/>
            <a:ext cx="1920240" cy="96012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473184" y="2331720"/>
            <a:ext cx="17007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150" b="1" i="0">
                <a:solidFill>
                  <a:srgbClr val="E8A33D"/>
                </a:solidFill>
                <a:latin typeface="Calibri"/>
              </a:rPr>
              <a:t>Jan 1, 2027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73184" y="2624328"/>
            <a:ext cx="17007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FFFFFF"/>
                </a:solidFill>
                <a:latin typeface="Calibri"/>
              </a:rPr>
              <a:t>Credit goes live · donations qualify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5257800"/>
            <a:ext cx="11109960" cy="868680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5413248"/>
            <a:ext cx="1051560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Schools that wait until 2027 lose a year. </a:t>
            </a:r>
            <a:r>
              <a:rPr sz="1300" b="0" i="0">
                <a:solidFill>
                  <a:srgbClr val="22303C"/>
                </a:solidFill>
                <a:latin typeface="Calibri"/>
              </a:rPr>
              <a:t>The communities laying groundwork now (materials shared, supporters informed, sign-ups ready) are the ones whose students benefit from day one.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The full journey: from a gift to a scholarship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Every moving part between a donor and a student, all carried by the Foundation.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691640"/>
            <a:ext cx="2020824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275588" y="1938528"/>
            <a:ext cx="566928" cy="56692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o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146" y="2066086"/>
            <a:ext cx="311810" cy="3118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2670048"/>
            <a:ext cx="183794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1B3A5C"/>
                </a:solidFill>
                <a:latin typeface="Calibri"/>
              </a:rPr>
              <a:t>Your community gives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" y="3310128"/>
            <a:ext cx="17647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50" b="0" i="0">
                <a:solidFill>
                  <a:srgbClr val="22303C"/>
                </a:solidFill>
                <a:latin typeface="Calibri"/>
              </a:rPr>
              <a:t>Sign up online, choose an amount up to $1,700, and choose the school community to support. One-time, recurring, or through payroll.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539746" y="2852928"/>
            <a:ext cx="310896" cy="457200"/>
          </a:xfrm>
          <a:prstGeom prst="rightArrow">
            <a:avLst/>
          </a:prstGeom>
          <a:solidFill>
            <a:srgbClr val="C9D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820924" y="1691640"/>
            <a:ext cx="2020824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547872" y="1938528"/>
            <a:ext cx="566928" cy="56692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buil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430" y="2066086"/>
            <a:ext cx="311810" cy="3118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2364" y="2670048"/>
            <a:ext cx="183794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1B3A5C"/>
                </a:solidFill>
                <a:latin typeface="Calibri"/>
              </a:rPr>
              <a:t>The Foundation receives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48940" y="3310128"/>
            <a:ext cx="17647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50" b="0" i="0">
                <a:solidFill>
                  <a:srgbClr val="22303C"/>
                </a:solidFill>
                <a:latin typeface="Calibri"/>
              </a:rPr>
              <a:t>Every gift lands in a dedicated scholarship account: receipt issued, information safeguarded, federal compliance handled.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812030" y="2852928"/>
            <a:ext cx="310896" cy="457200"/>
          </a:xfrm>
          <a:prstGeom prst="rightArrow">
            <a:avLst/>
          </a:prstGeom>
          <a:solidFill>
            <a:srgbClr val="C9D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093208" y="1691640"/>
            <a:ext cx="2020824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5820156" y="1938528"/>
            <a:ext cx="566928" cy="56692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lipbo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714" y="2066086"/>
            <a:ext cx="311810" cy="3118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184648" y="2670048"/>
            <a:ext cx="183794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1B3A5C"/>
                </a:solidFill>
                <a:latin typeface="Calibri"/>
              </a:rPr>
              <a:t>Families apply, verified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21224" y="3310128"/>
            <a:ext cx="17647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50" b="0" i="0">
                <a:solidFill>
                  <a:srgbClr val="22303C"/>
                </a:solidFill>
                <a:latin typeface="Calibri"/>
              </a:rPr>
              <a:t>Families apply once. The Foundation checks eligibility: income up to 300% of the area median, public-school-eligible.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084314" y="2852928"/>
            <a:ext cx="310896" cy="457200"/>
          </a:xfrm>
          <a:prstGeom prst="rightArrow">
            <a:avLst/>
          </a:prstGeom>
          <a:solidFill>
            <a:srgbClr val="C9D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365492" y="1691640"/>
            <a:ext cx="2020824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8092440" y="1938528"/>
            <a:ext cx="566928" cy="566928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998" y="2066086"/>
            <a:ext cx="311810" cy="31181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456931" y="2670048"/>
            <a:ext cx="183794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1B3A5C"/>
                </a:solidFill>
                <a:latin typeface="Calibri"/>
              </a:rPr>
              <a:t>The Foundation awards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93508" y="3310128"/>
            <a:ext cx="17647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50" b="0" i="0">
                <a:solidFill>
                  <a:srgbClr val="22303C"/>
                </a:solidFill>
                <a:latin typeface="Calibri"/>
              </a:rPr>
              <a:t>Awarded under the Foundation's own federal criteria, priority for renewing students and siblings. Donors never pick a student.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9356598" y="2852928"/>
            <a:ext cx="310896" cy="457200"/>
          </a:xfrm>
          <a:prstGeom prst="rightArrow">
            <a:avLst/>
          </a:prstGeom>
          <a:solidFill>
            <a:srgbClr val="C9D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9637776" y="1691640"/>
            <a:ext cx="2020824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10364724" y="1938528"/>
            <a:ext cx="566928" cy="56692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gradc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2282" y="2066086"/>
            <a:ext cx="311810" cy="31181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729215" y="2670048"/>
            <a:ext cx="183794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1B3A5C"/>
                </a:solidFill>
                <a:latin typeface="Calibri"/>
              </a:rPr>
              <a:t>Your students benefit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65792" y="3310128"/>
            <a:ext cx="17647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50" b="0" i="0">
                <a:solidFill>
                  <a:srgbClr val="22303C"/>
                </a:solidFill>
                <a:latin typeface="Calibri"/>
              </a:rPr>
              <a:t>Tuition at private &amp; religious schools; tutoring, technology, transport, trips, and equipment at public &amp; charter schools.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640" y="4892040"/>
            <a:ext cx="7543800" cy="1078992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77240" y="5029200"/>
            <a:ext cx="16916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i="0">
                <a:solidFill>
                  <a:srgbClr val="9FC1E0"/>
                </a:solidFill>
                <a:latin typeface="Georgia"/>
              </a:rPr>
              <a:t>−$1,700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7240" y="5541264"/>
            <a:ext cx="1691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050" b="0" i="0">
                <a:solidFill>
                  <a:srgbClr val="CDD9E6"/>
                </a:solidFill>
                <a:latin typeface="Calibri"/>
              </a:rPr>
              <a:t>the gift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468880" y="51389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i="0">
                <a:solidFill>
                  <a:srgbClr val="8FA5B8"/>
                </a:solidFill>
                <a:latin typeface="Calibri"/>
              </a:rPr>
              <a:t>+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926080" y="5029200"/>
            <a:ext cx="178308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i="0">
                <a:solidFill>
                  <a:srgbClr val="9ED3B3"/>
                </a:solidFill>
                <a:latin typeface="Georgia"/>
              </a:rPr>
              <a:t>$1,700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926080" y="5541264"/>
            <a:ext cx="1783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050" b="0" i="0">
                <a:solidFill>
                  <a:srgbClr val="CDD9E6"/>
                </a:solidFill>
                <a:latin typeface="Calibri"/>
              </a:rPr>
              <a:t>less in taxes owed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709160" y="51389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i="0">
                <a:solidFill>
                  <a:srgbClr val="8FA5B8"/>
                </a:solidFill>
                <a:latin typeface="Calibri"/>
              </a:rPr>
              <a:t>=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66360" y="5029200"/>
            <a:ext cx="14173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i="0">
                <a:solidFill>
                  <a:srgbClr val="E8A33D"/>
                </a:solidFill>
                <a:latin typeface="Georgia"/>
              </a:rPr>
              <a:t>$0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166360" y="5541264"/>
            <a:ext cx="1417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050" b="0" i="0">
                <a:solidFill>
                  <a:srgbClr val="CDD9E6"/>
                </a:solidFill>
                <a:latin typeface="Calibri"/>
              </a:rPr>
              <a:t>net cost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275320" y="4892040"/>
            <a:ext cx="3383280" cy="1078992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 w="12700">
            <a:solidFill>
              <a:srgbClr val="2F6B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412480" y="5029200"/>
            <a:ext cx="310896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1" i="0">
                <a:solidFill>
                  <a:srgbClr val="2F6B49"/>
                </a:solidFill>
                <a:latin typeface="Calibri"/>
              </a:rPr>
              <a:t>≥ 90% becomes scholarships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412480" y="5440680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50" b="0" i="0">
                <a:solidFill>
                  <a:srgbClr val="22303C"/>
                </a:solidFill>
                <a:latin typeface="Calibri"/>
              </a:rPr>
              <a:t>Admin capped at 10% by federal law, covered before funds reach your school.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7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8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9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705856" y="566928"/>
            <a:ext cx="777240" cy="777240"/>
          </a:xfrm>
          <a:prstGeom prst="roundRect">
            <a:avLst>
              <a:gd name="adj" fmla="val 5000"/>
            </a:avLst>
          </a:prstGeom>
          <a:solidFill>
            <a:srgbClr val="13265C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705856" y="850392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737360"/>
            <a:ext cx="99669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Georgia"/>
              </a:rPr>
              <a:t>Let’s get your community ready.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743200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 i="0">
                <a:solidFill>
                  <a:srgbClr val="C9D6E2"/>
                </a:solidFill>
                <a:latin typeface="Calibri"/>
              </a:rPr>
              <a:t>A 20-minute conversation is all it takes to see what this could mean for your school.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92807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3017520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017520" y="3730752"/>
            <a:ext cx="402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9967" y="4160520"/>
            <a:ext cx="23774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Schedule a time to learn more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00016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824727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24727" y="3730752"/>
            <a:ext cx="402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37176" y="4160520"/>
            <a:ext cx="23774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We map your community’s potential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07223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8631936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31936" y="3730752"/>
            <a:ext cx="402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44383" y="4160520"/>
            <a:ext cx="23774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Your school is ready for day one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5120640"/>
            <a:ext cx="996696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E8A33D"/>
                </a:solidFill>
                <a:latin typeface="Calibri"/>
              </a:rPr>
              <a:t>k12scholarshipfoundation.org  ·  Schedule a time to learn more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5989320"/>
            <a:ext cx="99669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8FA5B8"/>
                </a:solidFill>
                <a:latin typeface="Calibri"/>
              </a:rPr>
              <a:t>The K-12 Scholarship Foundation, Inc. · Federal tax-exempt status application pending; SGO listing occurs through participating states.
Program begins January 1, 2027. This overview simplifies the program and is not tax advice; please review your plans with your accountant or tax professional and the sources here. Sources: irs.gov · ed.gov · treasury.gov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The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Congress enacted a new federal tax credit for K-12 education.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600200"/>
            <a:ext cx="5394960" cy="448056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76656" y="1728216"/>
            <a:ext cx="5138928" cy="4224528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240280"/>
            <a:ext cx="48463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7200" b="1" i="0">
                <a:solidFill>
                  <a:srgbClr val="E8A33D"/>
                </a:solidFill>
                <a:latin typeface="Georgia"/>
              </a:rPr>
              <a:t>$1,700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11880"/>
            <a:ext cx="48463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 i="0">
                <a:solidFill>
                  <a:srgbClr val="FFFFFF"/>
                </a:solidFill>
                <a:latin typeface="Calibri"/>
              </a:rPr>
              <a:t>per taxpayer, per year: a dollar-for-dollar federal tax credit for donations to approved K-12 scholarship organizations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600200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309360" y="1709928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60" y="1719072"/>
            <a:ext cx="49377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Standing law, no sunset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2029967"/>
            <a:ext cx="49377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Enacted July 2025 (P.L. 119-21). No expiration date; no national cap.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2770632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309360" y="2880360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37960" y="2889504"/>
            <a:ext cx="49377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Billions, nationwide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3200400"/>
            <a:ext cx="49377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Will make billions of dollars available to support K-12 education.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3941064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9360" y="4050792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37960" y="4059936"/>
            <a:ext cx="49377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Every school type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4370832"/>
            <a:ext cx="49377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Public, charter, private, and religious school students can all benefit.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60" y="5111496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309360" y="5221224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37960" y="5230368"/>
            <a:ext cx="49377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Begins Jan 1, 2027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5541264"/>
            <a:ext cx="49377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27 states already elected to participate; more announcing.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The catch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funds can’t go to schools directly, and the process is complicated.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37360"/>
            <a:ext cx="11109960" cy="1828800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93392"/>
            <a:ext cx="2377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1B3A5C"/>
                </a:solidFill>
                <a:latin typeface="Georgia"/>
              </a:rPr>
              <a:t>Donors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69748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want to give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474720" y="2240280"/>
            <a:ext cx="2011680" cy="685800"/>
          </a:xfrm>
          <a:prstGeom prst="rightArrow">
            <a:avLst/>
          </a:prstGeom>
          <a:solidFill>
            <a:srgbClr val="C9D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5715000" y="2057400"/>
            <a:ext cx="1051560" cy="1051560"/>
          </a:xfrm>
          <a:prstGeom prst="ellipse">
            <a:avLst/>
          </a:prstGeom>
          <a:solidFill>
            <a:srgbClr val="A44740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715000" y="2286000"/>
            <a:ext cx="10515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Calibri"/>
              </a:rPr>
              <a:t>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0" y="1993392"/>
            <a:ext cx="30175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1B3A5C"/>
                </a:solidFill>
                <a:latin typeface="Georgia"/>
              </a:rPr>
              <a:t>Schools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0" y="2697480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can’t receive donations directly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886200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22303C"/>
                </a:solidFill>
                <a:latin typeface="Calibri"/>
              </a:rPr>
              <a:t>Between a donor and a scholarship sit a lot of moving parts: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399032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se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15" y="4637151"/>
            <a:ext cx="226314" cy="2263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8368" y="5074920"/>
            <a:ext cx="1892807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Finding donors &amp;
sharing information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98064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648456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039" y="4637151"/>
            <a:ext cx="226314" cy="22631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907792" y="5074920"/>
            <a:ext cx="1892807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Eligibility &amp;
income verification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47488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5897879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fi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463" y="4637151"/>
            <a:ext cx="226314" cy="22631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157216" y="5074920"/>
            <a:ext cx="1892807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Processing &amp;
recordkeeping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296912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147304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887" y="4637151"/>
            <a:ext cx="226314" cy="22631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406640" y="5074920"/>
            <a:ext cx="1892807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Federal compliance
&amp; the 90% rule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546336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10396728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bankno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9311" y="4637151"/>
            <a:ext cx="226314" cy="22631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656063" y="5074920"/>
            <a:ext cx="1892807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Awards &amp;
payments to schools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7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8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9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Where the Foundation fits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Created so your students benefit, without the administrative burden.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352044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979676" y="2176272"/>
            <a:ext cx="658368" cy="65836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o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808" y="2324404"/>
            <a:ext cx="362102" cy="3621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7240" y="3035808"/>
            <a:ext cx="3063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1B3A5C"/>
                </a:solidFill>
                <a:latin typeface="Calibri"/>
              </a:rPr>
              <a:t>Your community gives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7" y="3493008"/>
            <a:ext cx="2935224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Parents, teachers, staff, alumni, and neighbors. The support doesn’t come from somewhere new. It comes from the people already around your school.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57300" y="4892040"/>
            <a:ext cx="2103120" cy="347472"/>
          </a:xfrm>
          <a:prstGeom prst="roundRect">
            <a:avLst>
              <a:gd name="adj" fmla="val 50000"/>
            </a:avLst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7300" y="4892040"/>
            <a:ext cx="210312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Calibri"/>
              </a:rPr>
              <a:t>A built-in donor base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4256" y="1874519"/>
            <a:ext cx="3520440" cy="356616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765292" y="2176272"/>
            <a:ext cx="658368" cy="65836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buil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424" y="2324404"/>
            <a:ext cx="362102" cy="3621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62856" y="3035808"/>
            <a:ext cx="3063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FFFFFF"/>
                </a:solidFill>
                <a:latin typeface="Calibri"/>
              </a:rPr>
              <a:t>We handle everything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6864" y="3493008"/>
            <a:ext cx="2935224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DCE6EF"/>
                </a:solidFill>
                <a:latin typeface="Calibri"/>
              </a:rPr>
              <a:t>Materials and answers for your community, processing, eligibility, and federal compliance. By law, at least 90% of funds become scholarships.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42916" y="4892040"/>
            <a:ext cx="2103120" cy="347472"/>
          </a:xfrm>
          <a:prstGeom prst="roundRect">
            <a:avLst>
              <a:gd name="adj" fmla="val 50000"/>
            </a:avLst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42916" y="4892040"/>
            <a:ext cx="210312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1" i="0">
                <a:solidFill>
                  <a:srgbClr val="1B3A5C"/>
                </a:solidFill>
                <a:latin typeface="Calibri"/>
              </a:rPr>
              <a:t>Zero burden on schools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19872" y="1874519"/>
            <a:ext cx="352044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9550908" y="2176272"/>
            <a:ext cx="658368" cy="65836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gradc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9040" y="2324404"/>
            <a:ext cx="362102" cy="36210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348472" y="3035808"/>
            <a:ext cx="3063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1B3A5C"/>
                </a:solidFill>
                <a:latin typeface="Calibri"/>
              </a:rPr>
              <a:t>Your students benefit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3493008"/>
            <a:ext cx="2935224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Tuition support at private schools, plus tutoring, technology, class trips, and equipment for public and charter school students.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828532" y="4892040"/>
            <a:ext cx="2103120" cy="347472"/>
          </a:xfrm>
          <a:prstGeom prst="roundRect">
            <a:avLst>
              <a:gd name="adj" fmla="val 50000"/>
            </a:avLst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828532" y="4892040"/>
            <a:ext cx="210312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Calibri"/>
              </a:rPr>
              <a:t>At no cost to your school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5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6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7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Every school already has a community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people with a stake in your students’ success are the scholarship fund.</a:t>
            </a:r>
          </a:p>
        </p:txBody>
      </p:sp>
      <p:sp>
        <p:nvSpPr>
          <p:cNvPr id="4" name="Oval 3"/>
          <p:cNvSpPr/>
          <p:nvPr/>
        </p:nvSpPr>
        <p:spPr>
          <a:xfrm>
            <a:off x="4939131" y="2295144"/>
            <a:ext cx="2313432" cy="2313432"/>
          </a:xfrm>
          <a:prstGeom prst="ellipse">
            <a:avLst/>
          </a:prstGeom>
          <a:noFill/>
          <a:ln w="1778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1427" y="2377440"/>
            <a:ext cx="2148840" cy="2148840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1427" y="2377440"/>
            <a:ext cx="2148840" cy="2148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Calibri"/>
              </a:rPr>
              <a:t>YOUR
SCHOOL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83080" y="1783080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783080" y="1783080"/>
            <a:ext cx="228600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Parents &amp;
guardians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22615" y="1783080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122615" y="1783080"/>
            <a:ext cx="228600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Teachers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83080" y="3054096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783080" y="3054096"/>
            <a:ext cx="228600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Staff &amp;
administrators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22615" y="3054096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22615" y="3054096"/>
            <a:ext cx="228600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Alumni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783080" y="4325112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783080" y="4325112"/>
            <a:ext cx="228600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Board &amp;
boosters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22615" y="4325112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22615" y="4325112"/>
            <a:ext cx="228600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Neighbors &amp;
local businesses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169767" y="5422392"/>
            <a:ext cx="5852160" cy="749808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 w="15240">
            <a:solidFill>
              <a:srgbClr val="2F6B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169767" y="5422392"/>
            <a:ext cx="58521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Each can give up to </a:t>
            </a:r>
            <a:r>
              <a:rPr sz="1300" b="1" i="0">
                <a:solidFill>
                  <a:srgbClr val="2F6B49"/>
                </a:solidFill>
                <a:latin typeface="Calibri"/>
              </a:rPr>
              <a:t>$1,700/year</a:t>
            </a:r>
            <a:r>
              <a:rPr sz="1300" b="0" i="0">
                <a:solidFill>
                  <a:srgbClr val="22303C"/>
                </a:solidFill>
                <a:latin typeface="Calibri"/>
              </a:rPr>
              <a:t>, and get it all back as a federal tax credit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How it 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Four moving parts, all handled for you.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920240"/>
            <a:ext cx="475488" cy="47548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993392"/>
            <a:ext cx="475488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8448" y="1901952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We share the information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8448" y="2304288"/>
            <a:ext cx="402336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Ready-to-share materials that answer your community’s questions.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999232"/>
            <a:ext cx="475488" cy="47548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3072384"/>
            <a:ext cx="475488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1B3A5C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980944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Your community contributes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8448" y="3383280"/>
            <a:ext cx="402336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Supporters sign up online and choose the school they support.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4078224"/>
            <a:ext cx="475488" cy="47548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151376"/>
            <a:ext cx="475488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8448" y="4059936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A simple system tracks it all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448" y="4462272"/>
            <a:ext cx="402336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Easy to track, with full transparency: receipts, statements, live reporting.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5157216"/>
            <a:ext cx="475488" cy="47548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5230368"/>
            <a:ext cx="475488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8448" y="5138928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Scholarships reach your students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5541264"/>
            <a:ext cx="402336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The Foundation awards under federal rules; at least 90% becomes scholarships.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49824" y="1837944"/>
            <a:ext cx="6309359" cy="3646627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dho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20" y="1920240"/>
            <a:ext cx="6144768" cy="348203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32120" y="5521147"/>
            <a:ext cx="61447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0" i="0">
                <a:solidFill>
                  <a:srgbClr val="5A6B7A"/>
                </a:solidFill>
                <a:latin typeface="Calibri"/>
              </a:rPr>
              <a:t>The live giving dashboard: every gift tracked, with full transparency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5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No net cost to donors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Each contribution can be offset by the federal tax credit.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920240"/>
            <a:ext cx="310896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286000"/>
            <a:ext cx="31089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2E6DA4"/>
                </a:solidFill>
                <a:latin typeface="Georgia"/>
              </a:rPr>
              <a:t>−$1,700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3291840"/>
            <a:ext cx="27432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donated to scholarships
for your school community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6200" y="2834640"/>
            <a:ext cx="7315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5A6B7A"/>
                </a:solidFill>
                <a:latin typeface="Calibri"/>
              </a:rPr>
              <a:t>+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17720" y="1920240"/>
            <a:ext cx="310896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17720" y="2286000"/>
            <a:ext cx="31089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2F6B49"/>
                </a:solidFill>
                <a:latin typeface="Georgia"/>
              </a:rPr>
              <a:t>+$1,700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600" y="3291840"/>
            <a:ext cx="27432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federal tax credit:
taxes owed go down dollar-for-dollar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6679" y="2834640"/>
            <a:ext cx="7315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5A6B7A"/>
                </a:solidFill>
                <a:latin typeface="Calibri"/>
              </a:rPr>
              <a:t>=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58200" y="1920240"/>
            <a:ext cx="3108960" cy="265176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8567928" y="2029968"/>
            <a:ext cx="2889504" cy="2432304"/>
          </a:xfrm>
          <a:prstGeom prst="roundRect">
            <a:avLst>
              <a:gd name="adj" fmla="val 7000"/>
            </a:avLst>
          </a:prstGeom>
          <a:noFill/>
          <a:ln w="1143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58200" y="2286000"/>
            <a:ext cx="31089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800" b="1" i="0">
                <a:solidFill>
                  <a:srgbClr val="E8A33D"/>
                </a:solidFill>
                <a:latin typeface="Georgia"/>
              </a:rPr>
              <a:t>$0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41080" y="3291840"/>
            <a:ext cx="27432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DCE6EF"/>
                </a:solidFill>
                <a:latin typeface="Calibri"/>
              </a:rPr>
              <a:t>net cost to the donor,
every single year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4892040"/>
            <a:ext cx="10789920" cy="1051560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 w="12700">
            <a:solidFill>
              <a:srgbClr val="2F6B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5047488"/>
            <a:ext cx="102412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1" i="0">
                <a:solidFill>
                  <a:srgbClr val="1B3A5C"/>
                </a:solidFill>
                <a:latin typeface="Calibri"/>
              </a:rPr>
              <a:t>For employees, it’s even simpler: </a:t>
            </a:r>
            <a:r>
              <a:rPr sz="1350" b="0" i="0">
                <a:solidFill>
                  <a:srgbClr val="22303C"/>
                </a:solidFill>
                <a:latin typeface="Calibri"/>
              </a:rPr>
              <a:t>a small payroll contribution (about $65 per biweekly paycheck) pairs with a matching withholding adjustment, so take-home pay stays the same all year.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053328"/>
            <a:ext cx="107899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 i="0">
                <a:solidFill>
                  <a:srgbClr val="5A6B7A"/>
                </a:solidFill>
                <a:latin typeface="Calibri"/>
              </a:rPr>
              <a:t>Credit is nonrefundable; donors need at least $1,700 in federal tax liability to use it fully in one year; unused amounts carry forward up to 5 years. Simplified overview, not tax advice: please review your situation with your accountant or tax professional (irs.gov).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Beyond tuition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Scholarships follow the federal expense definition. Every school type benefits.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554480"/>
            <a:ext cx="5394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2E6DA4"/>
                </a:solidFill>
                <a:latin typeface="Calibri"/>
              </a:rPr>
              <a:t>PRIVATE &amp; RELIGIOUS SCHOOL STUDENTS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65960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8463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22303C"/>
                </a:solidFill>
                <a:latin typeface="Calibri"/>
              </a:rPr>
              <a:t>Tuition and fees</a:t>
            </a:r>
            <a:r>
              <a:rPr sz="1400" b="0" i="0">
                <a:solidFill>
                  <a:srgbClr val="22303C"/>
                </a:solidFill>
                <a:latin typeface="Calibri"/>
              </a:rPr>
              <a:t>: scholarships designed to cover up to the full cost, depending on funds raised, paid directly to the school.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03320"/>
            <a:ext cx="5394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2F6B49"/>
                </a:solidFill>
                <a:latin typeface="Calibri"/>
              </a:rPr>
              <a:t>PUBLIC &amp; CHARTER SCHOOL STUDENTS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114800"/>
            <a:ext cx="5394960" cy="1828800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4846320" cy="1828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22303C"/>
                </a:solidFill>
                <a:latin typeface="Calibri"/>
              </a:rPr>
              <a:t>Tutoring · technology · books &amp; supplies · transportation · special-needs services · class trips · equipment</a:t>
            </a:r>
            <a:r>
              <a:rPr sz="1400" b="0" i="0">
                <a:solidFill>
                  <a:srgbClr val="22303C"/>
                </a:solidFill>
                <a:latin typeface="Calibri"/>
              </a:rPr>
              <a:t>, as confirmed by the joint U.S. Education &amp; Treasury fact sheet.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965960"/>
            <a:ext cx="5349240" cy="397763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0" y="2194560"/>
            <a:ext cx="4800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 i="0">
                <a:solidFill>
                  <a:srgbClr val="1B3A5C"/>
                </a:solidFill>
                <a:latin typeface="Georgia"/>
              </a:rPr>
              <a:t>Who qualifies? Most families.</a:t>
            </a:r>
          </a:p>
        </p:txBody>
      </p:sp>
      <p:sp>
        <p:nvSpPr>
          <p:cNvPr id="12" name="Oval 11"/>
          <p:cNvSpPr/>
          <p:nvPr/>
        </p:nvSpPr>
        <p:spPr>
          <a:xfrm>
            <a:off x="6583680" y="2761488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0" y="2798064"/>
            <a:ext cx="2926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22592" y="2743200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Household income up to 300% of the area median; the large majority of families</a:t>
            </a:r>
          </a:p>
        </p:txBody>
      </p:sp>
      <p:sp>
        <p:nvSpPr>
          <p:cNvPr id="15" name="Oval 14"/>
          <p:cNvSpPr/>
          <p:nvPr/>
        </p:nvSpPr>
        <p:spPr>
          <a:xfrm>
            <a:off x="6583680" y="3566160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0" y="3602736"/>
            <a:ext cx="2926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2592" y="3547872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Student eligible to enroll in public K-12 school (current school doesn’t matter)</a:t>
            </a:r>
          </a:p>
        </p:txBody>
      </p:sp>
      <p:sp>
        <p:nvSpPr>
          <p:cNvPr id="18" name="Oval 17"/>
          <p:cNvSpPr/>
          <p:nvPr/>
        </p:nvSpPr>
        <p:spPr>
          <a:xfrm>
            <a:off x="6583680" y="4370831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80" y="4407407"/>
            <a:ext cx="2926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22592" y="4352544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Scholarship money is not taxable income to the family</a:t>
            </a:r>
          </a:p>
        </p:txBody>
      </p:sp>
      <p:sp>
        <p:nvSpPr>
          <p:cNvPr id="21" name="Oval 20"/>
          <p:cNvSpPr/>
          <p:nvPr/>
        </p:nvSpPr>
        <p:spPr>
          <a:xfrm>
            <a:off x="6583680" y="5175503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0" y="5212079"/>
            <a:ext cx="2926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22592" y="5157216"/>
            <a:ext cx="44348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Renewing students and siblings get priority by federal law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What could your community raise?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A simple, conservative example: 10% participation.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993392"/>
            <a:ext cx="2606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400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33472"/>
            <a:ext cx="2606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students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37560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337560" y="1993392"/>
            <a:ext cx="2606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≈ 220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7560" y="2633472"/>
            <a:ext cx="2606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parent households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79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26479" y="1993392"/>
            <a:ext cx="2606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+ 50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6479" y="2633472"/>
            <a:ext cx="2606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teachers &amp; staff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915400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915400" y="1993392"/>
            <a:ext cx="2606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= 270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15400" y="2633472"/>
            <a:ext cx="2606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potential donors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566160"/>
            <a:ext cx="11109960" cy="228600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822191"/>
            <a:ext cx="1042416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 i="0">
                <a:solidFill>
                  <a:srgbClr val="C9D6E2"/>
                </a:solidFill>
                <a:latin typeface="Calibri"/>
              </a:rPr>
              <a:t>If just 10% participate (27 donors × $1,700):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224528"/>
            <a:ext cx="1042416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4800" b="1" i="0">
                <a:solidFill>
                  <a:srgbClr val="E8A33D"/>
                </a:solidFill>
                <a:latin typeface="Georgia"/>
              </a:rPr>
              <a:t>$45,900 per year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230368"/>
            <a:ext cx="10424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FFFFFF"/>
                </a:solidFill>
                <a:latin typeface="Calibri"/>
              </a:rPr>
              <a:t>at 25% participation: $114,750 / year  ·  over five years at 10%: $229,500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035040"/>
            <a:ext cx="110642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 i="0">
                <a:solidFill>
                  <a:srgbClr val="5A6B7A"/>
                </a:solidFill>
                <a:latin typeface="Calibri"/>
              </a:rPr>
              <a:t>Estimates assume $1,700 per participating donor and ~1.8 children per family; actual results depend on participation and eligibility.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